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0" r:id="rId3"/>
    <p:sldId id="294" r:id="rId4"/>
    <p:sldId id="291" r:id="rId5"/>
    <p:sldId id="260" r:id="rId6"/>
    <p:sldId id="261" r:id="rId7"/>
    <p:sldId id="257" r:id="rId8"/>
    <p:sldId id="259" r:id="rId9"/>
    <p:sldId id="293" r:id="rId10"/>
    <p:sldId id="267" r:id="rId11"/>
    <p:sldId id="268" r:id="rId12"/>
    <p:sldId id="269" r:id="rId13"/>
    <p:sldId id="270" r:id="rId14"/>
    <p:sldId id="274" r:id="rId15"/>
    <p:sldId id="271" r:id="rId16"/>
    <p:sldId id="266" r:id="rId17"/>
    <p:sldId id="287" r:id="rId18"/>
    <p:sldId id="272" r:id="rId19"/>
    <p:sldId id="273" r:id="rId20"/>
    <p:sldId id="275" r:id="rId21"/>
    <p:sldId id="276" r:id="rId22"/>
    <p:sldId id="277" r:id="rId23"/>
    <p:sldId id="278" r:id="rId24"/>
    <p:sldId id="286" r:id="rId25"/>
    <p:sldId id="299" r:id="rId26"/>
    <p:sldId id="279" r:id="rId27"/>
    <p:sldId id="280" r:id="rId28"/>
    <p:sldId id="296" r:id="rId29"/>
    <p:sldId id="281" r:id="rId30"/>
    <p:sldId id="297" r:id="rId31"/>
    <p:sldId id="282" r:id="rId32"/>
    <p:sldId id="283" r:id="rId33"/>
    <p:sldId id="284" r:id="rId34"/>
    <p:sldId id="285" r:id="rId35"/>
    <p:sldId id="298" r:id="rId36"/>
    <p:sldId id="28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F2267-DDFF-43D6-8BC8-759576EA604C}" type="datetimeFigureOut">
              <a:rPr lang="it-IT" smtClean="0"/>
              <a:t>09/03/2022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5D4B0-103D-46B1-9359-832DEF323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52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13E13-9277-48B3-AA3E-9CD8C742D346}" type="datetimeFigureOut">
              <a:rPr lang="it-IT" smtClean="0"/>
              <a:t>09/03/2022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03204-97C1-4AA9-8FD3-6721725E2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61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204-97C1-4AA9-8FD3-6721725E2D5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16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204-97C1-4AA9-8FD3-6721725E2D5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51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B86-5B33-4307-9EE9-6753C8BBD187}" type="datetime1">
              <a:rPr lang="it-IT" smtClean="0"/>
              <a:t>09/03/2022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8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0FEB-9FBC-42CA-8FE6-85F396026465}" type="datetime1">
              <a:rPr lang="it-IT" smtClean="0"/>
              <a:t>09/03/2022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58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F45E-FD49-425D-8A01-5A86DF58A95E}" type="datetime1">
              <a:rPr lang="it-IT" smtClean="0"/>
              <a:t>09/03/2022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264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DF4C-2DE9-4463-989B-14A36CDBE3A9}" type="datetime1">
              <a:rPr lang="it-IT" smtClean="0"/>
              <a:t>09/03/2022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91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93E-E5F8-4E19-9CF3-8B622CC6C9EC}" type="datetime1">
              <a:rPr lang="it-IT" smtClean="0"/>
              <a:t>09/03/2022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82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F2EA-0F8A-4634-B20E-3CBE75FD7D00}" type="datetime1">
              <a:rPr lang="it-IT" smtClean="0"/>
              <a:t>09/03/2022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63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6DE2-D571-421C-AE17-A537B67DE3CE}" type="datetime1">
              <a:rPr lang="it-IT" smtClean="0"/>
              <a:t>09/03/2022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5861-6BE0-4014-B5A6-F21964C2A75B}" type="datetime1">
              <a:rPr lang="it-IT" smtClean="0"/>
              <a:t>09/03/2022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19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C0AD-DEFA-4B84-9644-20B21BA6E9D0}" type="datetime1">
              <a:rPr lang="it-IT" smtClean="0"/>
              <a:t>09/03/2022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09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87AE-BB72-4350-AB1E-4DB1BC988CFF}" type="datetime1">
              <a:rPr lang="it-IT" smtClean="0"/>
              <a:t>09/03/2022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63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2DBB-A908-4C88-8E2E-87D2D0B9DB9E}" type="datetime1">
              <a:rPr lang="it-IT" smtClean="0"/>
              <a:t>09/03/2022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66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E580-18BA-43D4-A0ED-0E3C31005E5B}" type="datetime1">
              <a:rPr lang="it-IT" smtClean="0"/>
              <a:t>09/03/2022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2413-D4BC-46CF-B433-FC9A79BC8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1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77240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8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L’Azione Specifica LEADER </a:t>
            </a:r>
            <a:endParaRPr lang="it-IT" sz="3600" b="1" dirty="0">
              <a:solidFill>
                <a:srgbClr val="8E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96" y="2743062"/>
            <a:ext cx="4680520" cy="31214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766614"/>
            <a:ext cx="1962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3528" y="3501008"/>
            <a:ext cx="3032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BANDO</a:t>
            </a:r>
            <a:endParaRPr lang="it-IT" sz="5400" b="1" cap="none" spc="50" dirty="0">
              <a:ln w="11430"/>
              <a:solidFill>
                <a:srgbClr val="8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4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5100" b="1" dirty="0" smtClean="0">
                <a:solidFill>
                  <a:srgbClr val="8E0000"/>
                </a:solidFill>
              </a:rPr>
              <a:t>IL PARTENARIATO</a:t>
            </a:r>
          </a:p>
          <a:p>
            <a:pPr marL="0" indent="0">
              <a:buNone/>
            </a:pPr>
            <a:endParaRPr lang="it-IT" sz="2900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r>
              <a:rPr lang="x-none" sz="5100" b="1" smtClean="0">
                <a:solidFill>
                  <a:srgbClr val="8E0000"/>
                </a:solidFill>
              </a:rPr>
              <a:t>Partecipanti </a:t>
            </a:r>
            <a:r>
              <a:rPr lang="x-none" sz="5100" b="1" smtClean="0">
                <a:solidFill>
                  <a:srgbClr val="8E0000"/>
                </a:solidFill>
              </a:rPr>
              <a:t>diretti</a:t>
            </a:r>
            <a:endParaRPr lang="it-IT" sz="5100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dirty="0"/>
              <a:t>I partecipanti diretti realizzano direttamente gli interventi di propria competenza previsti dal </a:t>
            </a:r>
            <a:r>
              <a:rPr lang="it-IT" dirty="0" err="1"/>
              <a:t>PdC</a:t>
            </a:r>
            <a:r>
              <a:rPr lang="it-IT" dirty="0"/>
              <a:t> sostenendo i relativi oneri e sono beneficiari del relativo contributo pubblico.</a:t>
            </a:r>
          </a:p>
          <a:p>
            <a:pPr algn="just"/>
            <a:r>
              <a:rPr lang="it-IT" dirty="0"/>
              <a:t>Possono partecipare in qualità di partecipanti diretti i seguenti soggetti:</a:t>
            </a:r>
          </a:p>
          <a:p>
            <a:pPr lvl="1" algn="just"/>
            <a:r>
              <a:rPr lang="it-IT" dirty="0"/>
              <a:t>Enti </a:t>
            </a:r>
            <a:r>
              <a:rPr lang="it-IT" dirty="0" smtClean="0"/>
              <a:t>Pubblici</a:t>
            </a:r>
            <a:endParaRPr lang="it-IT" dirty="0"/>
          </a:p>
          <a:p>
            <a:pPr lvl="1" algn="just"/>
            <a:r>
              <a:rPr lang="it-IT" dirty="0"/>
              <a:t>Imprese agricole e </a:t>
            </a:r>
            <a:r>
              <a:rPr lang="it-IT" dirty="0" smtClean="0"/>
              <a:t>forestali</a:t>
            </a:r>
            <a:endParaRPr lang="it-IT" dirty="0"/>
          </a:p>
          <a:p>
            <a:pPr lvl="1" algn="just"/>
            <a:r>
              <a:rPr lang="it-IT" dirty="0"/>
              <a:t>Imprese del settore commercio, turismo, artigianato e </a:t>
            </a:r>
            <a:r>
              <a:rPr lang="it-IT" dirty="0" smtClean="0"/>
              <a:t>servizi </a:t>
            </a:r>
            <a:endParaRPr lang="it-IT" dirty="0"/>
          </a:p>
          <a:p>
            <a:pPr lvl="1" algn="just"/>
            <a:r>
              <a:rPr lang="it-IT" dirty="0"/>
              <a:t>Cooperative di comunità, Enti del Terzo Settore </a:t>
            </a:r>
          </a:p>
          <a:p>
            <a:pPr lvl="1" algn="just"/>
            <a:r>
              <a:rPr lang="it-IT" dirty="0"/>
              <a:t>Altri soggetti privati diversi dalle imprese, con esclusione delle persone </a:t>
            </a:r>
            <a:r>
              <a:rPr lang="it-IT" dirty="0" smtClean="0"/>
              <a:t>fisiche</a:t>
            </a:r>
            <a:endParaRPr lang="it-IT" dirty="0"/>
          </a:p>
          <a:p>
            <a:pPr marL="0" indent="0" algn="just">
              <a:buNone/>
            </a:pPr>
            <a:r>
              <a:rPr lang="x-none"/>
              <a:t> 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4100" b="1" dirty="0" smtClean="0">
                <a:solidFill>
                  <a:srgbClr val="8E0000"/>
                </a:solidFill>
              </a:rPr>
              <a:t>IL PARTENARIATO</a:t>
            </a:r>
            <a:endParaRPr lang="it-IT" sz="4100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endParaRPr lang="it-IT" sz="2300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r>
              <a:rPr lang="x-none" sz="4100" b="1">
                <a:solidFill>
                  <a:srgbClr val="8E0000"/>
                </a:solidFill>
              </a:rPr>
              <a:t>Partecipanti </a:t>
            </a:r>
            <a:r>
              <a:rPr lang="x-none" sz="4100" b="1" smtClean="0">
                <a:solidFill>
                  <a:srgbClr val="8E0000"/>
                </a:solidFill>
              </a:rPr>
              <a:t>indiretti</a:t>
            </a:r>
            <a:endParaRPr lang="it-IT" sz="4100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endParaRPr lang="it-IT" sz="2600" b="1" dirty="0">
              <a:solidFill>
                <a:srgbClr val="C00000"/>
              </a:solidFill>
            </a:endParaRPr>
          </a:p>
          <a:p>
            <a:pPr algn="just"/>
            <a:r>
              <a:rPr lang="it-IT" sz="3100" dirty="0"/>
              <a:t>I partecipanti indiretti sono coinvolti nella realizzazione degli obiettivi del </a:t>
            </a:r>
            <a:r>
              <a:rPr lang="it-IT" sz="3100" dirty="0" err="1"/>
              <a:t>PdC</a:t>
            </a:r>
            <a:r>
              <a:rPr lang="it-IT" sz="3100" dirty="0"/>
              <a:t> assumendo ruoli e funzioni specifiche, usufruendo anche di una ricaduta dei vantaggi derivanti dalla realizzazione del progetto stesso, ma non sono beneficiari di un contributo nell’ambito del </a:t>
            </a:r>
            <a:r>
              <a:rPr lang="it-IT" sz="3100" dirty="0" err="1"/>
              <a:t>PdC</a:t>
            </a:r>
            <a:r>
              <a:rPr lang="it-IT" sz="3100" dirty="0"/>
              <a:t>. </a:t>
            </a:r>
            <a:endParaRPr lang="it-IT" sz="3100" dirty="0" smtClean="0"/>
          </a:p>
          <a:p>
            <a:pPr algn="just"/>
            <a:endParaRPr lang="it-IT" sz="3100" dirty="0"/>
          </a:p>
          <a:p>
            <a:pPr algn="just"/>
            <a:r>
              <a:rPr lang="it-IT" sz="3100" dirty="0"/>
              <a:t>Possono partecipare in qualità di partecipanti indiretti, oltre ai soggetti di cui al punto precedente, anche le persone fisiche. </a:t>
            </a:r>
          </a:p>
          <a:p>
            <a:pPr marL="0" indent="0">
              <a:buNone/>
            </a:pPr>
            <a:r>
              <a:rPr lang="x-none"/>
              <a:t> 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8E0000"/>
                </a:solidFill>
              </a:rPr>
              <a:t>INTENSITÀ </a:t>
            </a:r>
            <a:r>
              <a:rPr lang="it-IT" b="1" dirty="0">
                <a:solidFill>
                  <a:srgbClr val="8E0000"/>
                </a:solidFill>
              </a:rPr>
              <a:t>DEL SOSTEGNO</a:t>
            </a:r>
          </a:p>
          <a:p>
            <a:pPr marL="0" indent="0">
              <a:buNone/>
            </a:pPr>
            <a:r>
              <a:rPr lang="x-none" b="1" smtClean="0">
                <a:solidFill>
                  <a:srgbClr val="8E0000"/>
                </a:solidFill>
              </a:rPr>
              <a:t>Minimali </a:t>
            </a:r>
            <a:r>
              <a:rPr lang="x-none" b="1">
                <a:solidFill>
                  <a:srgbClr val="8E0000"/>
                </a:solidFill>
              </a:rPr>
              <a:t>e massimali di </a:t>
            </a:r>
            <a:r>
              <a:rPr lang="x-none" b="1" smtClean="0">
                <a:solidFill>
                  <a:srgbClr val="8E0000"/>
                </a:solidFill>
              </a:rPr>
              <a:t>contributo</a:t>
            </a:r>
            <a:endParaRPr lang="it-IT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endParaRPr lang="it-IT" b="1" dirty="0"/>
          </a:p>
          <a:p>
            <a:pPr algn="just"/>
            <a:r>
              <a:rPr lang="it-IT" sz="2800" dirty="0"/>
              <a:t>Non sono ammissibili candidature e </a:t>
            </a:r>
            <a:r>
              <a:rPr lang="it-IT" sz="2800" dirty="0" err="1"/>
              <a:t>PdC</a:t>
            </a:r>
            <a:r>
              <a:rPr lang="it-IT" sz="2800" dirty="0"/>
              <a:t> che attivano un </a:t>
            </a:r>
            <a:r>
              <a:rPr lang="it-IT" sz="2800" b="1" dirty="0"/>
              <a:t>contributo pubblico concedibile inferiore a euro 50.000,00 </a:t>
            </a:r>
            <a:r>
              <a:rPr lang="it-IT" sz="2800" dirty="0"/>
              <a:t>(cinquantamila/00) </a:t>
            </a:r>
            <a:r>
              <a:rPr lang="it-IT" sz="2800" b="1" dirty="0"/>
              <a:t>e superiore a euro 100.000,00 </a:t>
            </a:r>
            <a:r>
              <a:rPr lang="it-IT" sz="2800" dirty="0"/>
              <a:t>(centomila/00).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9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x-none" sz="6000" b="1" smtClean="0">
                <a:solidFill>
                  <a:srgbClr val="8E0000"/>
                </a:solidFill>
              </a:rPr>
              <a:t> </a:t>
            </a:r>
            <a:r>
              <a:rPr lang="x-none" sz="6000" b="1">
                <a:solidFill>
                  <a:srgbClr val="8E0000"/>
                </a:solidFill>
              </a:rPr>
              <a:t>Percentuali di contribuzione </a:t>
            </a:r>
            <a:endParaRPr lang="it-IT" sz="6000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endParaRPr lang="it-IT" sz="29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it-IT" sz="3500" dirty="0"/>
              <a:t>Il sostegno per gli interventi previsti dalle candidature e dai </a:t>
            </a:r>
            <a:r>
              <a:rPr lang="it-IT" sz="3500" dirty="0" err="1"/>
              <a:t>PdC</a:t>
            </a:r>
            <a:r>
              <a:rPr lang="it-IT" sz="3500" dirty="0"/>
              <a:t> è concesso in forma di contributo in conto capitale sul costo totale ammissibile secondo le seguenti aliquote di sostegno</a:t>
            </a:r>
            <a:r>
              <a:rPr lang="it-IT" sz="3500" dirty="0" smtClean="0"/>
              <a:t>:</a:t>
            </a:r>
          </a:p>
          <a:p>
            <a:pPr marL="0" indent="0" algn="just">
              <a:buNone/>
            </a:pPr>
            <a:endParaRPr lang="it-IT" sz="35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sz="2900" dirty="0"/>
              <a:t>100% del costo totale ammissibile per Enti Pubblici</a:t>
            </a:r>
            <a:r>
              <a:rPr lang="it-IT" sz="2900" dirty="0" smtClean="0"/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it-IT" sz="23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sz="2900" dirty="0"/>
              <a:t>100% del costo totale ammissibile per gli interventi di soggetti privati (con esclusione delle persone fisiche) non attinenti attività di impresa, quali ad es. Associazioni di Promozione Sociale e Organizzazioni di Volontariato (ai sensi del codice del terzo settore), Fondazioni, altre Associazioni</a:t>
            </a:r>
            <a:r>
              <a:rPr lang="it-IT" sz="2900" dirty="0" smtClean="0"/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it-IT" sz="29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sz="2900" dirty="0"/>
              <a:t>90% del costo totale ammissibile per gli interventi di cooperative di comunità e cooperative sociali</a:t>
            </a:r>
            <a:r>
              <a:rPr lang="it-IT" sz="2900" dirty="0" smtClean="0"/>
              <a:t>;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it-IT" sz="23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sz="2900" dirty="0"/>
              <a:t>50% per le imprese (ad esclusione delle microimprese) del settore turismo, artigianato e commercio con previsione di una maggiorazione del 10% per progetti ricadenti in comuni con indice di disagio superiore alla media regionale (art. 80 della LR 68/2011 e </a:t>
            </a:r>
            <a:r>
              <a:rPr lang="it-IT" sz="2900" dirty="0" err="1"/>
              <a:t>s.m.i</a:t>
            </a:r>
            <a:r>
              <a:rPr lang="it-IT" sz="2900" dirty="0" err="1" smtClean="0"/>
              <a:t>.</a:t>
            </a:r>
            <a:r>
              <a:rPr lang="it-IT" sz="2900" dirty="0" smtClean="0"/>
              <a:t>);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sz="2900" dirty="0"/>
              <a:t>70% per le microimprese del settore del turismo, artigianato e commercio; </a:t>
            </a:r>
            <a:endParaRPr lang="it-IT" sz="29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it-IT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it-IT" sz="2900" dirty="0"/>
              <a:t>Per le imprese agricole e forestali è prevista l’aliquota di sostegno del 40% con possibilità di applicare le maggiorazioni e le diverse aliquote di sostegno previste dagli art. 17 par.3 e par. 4, art. 18 par. 5, Art. 23 par. 3, Art. 26 par. 4 del Reg (UE) 1305/2013 (Allegato II) e dalla Parte II, Capitolo 1 degli “Orientamenti dell’Unione Europea per gli Aiuti”.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x-none" sz="2800" b="1">
                <a:solidFill>
                  <a:srgbClr val="8E0000"/>
                </a:solidFill>
              </a:rPr>
              <a:t>Percentuali di contribuzione </a:t>
            </a:r>
            <a:endParaRPr lang="it-IT" sz="2800" b="1" dirty="0">
              <a:solidFill>
                <a:srgbClr val="8E000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8E0000"/>
                </a:solidFill>
              </a:rPr>
              <a:t>Regime</a:t>
            </a:r>
            <a:r>
              <a:rPr lang="x-none" sz="2800" b="1" smtClean="0">
                <a:solidFill>
                  <a:srgbClr val="8E0000"/>
                </a:solidFill>
              </a:rPr>
              <a:t> </a:t>
            </a:r>
            <a:r>
              <a:rPr lang="x-none" sz="2800" b="1">
                <a:solidFill>
                  <a:srgbClr val="8E0000"/>
                </a:solidFill>
              </a:rPr>
              <a:t>“De minimis”</a:t>
            </a:r>
            <a:endParaRPr lang="it-IT" sz="2800" b="1" dirty="0">
              <a:solidFill>
                <a:srgbClr val="8E0000"/>
              </a:solidFill>
            </a:endParaRPr>
          </a:p>
          <a:p>
            <a:pPr marL="0" indent="0" algn="just">
              <a:buNone/>
            </a:pPr>
            <a:r>
              <a:rPr lang="it-IT" sz="2000" dirty="0"/>
              <a:t>Sono concessi nel rispetto del regime “de </a:t>
            </a:r>
            <a:r>
              <a:rPr lang="it-IT" sz="2000" dirty="0" err="1"/>
              <a:t>minimis</a:t>
            </a:r>
            <a:r>
              <a:rPr lang="it-IT" sz="2000" dirty="0"/>
              <a:t>” ai sensi del Reg. (UE) n 1407/2013 i seguenti aiuti</a:t>
            </a:r>
            <a:r>
              <a:rPr lang="it-IT" sz="2000" dirty="0" smtClean="0"/>
              <a:t>:</a:t>
            </a:r>
          </a:p>
          <a:p>
            <a:pPr marL="0" indent="0" algn="just">
              <a:buNone/>
            </a:pPr>
            <a:endParaRPr lang="it-IT" sz="2000" dirty="0"/>
          </a:p>
          <a:p>
            <a:pPr lvl="0" algn="just"/>
            <a:r>
              <a:rPr lang="it-IT" sz="2000" dirty="0"/>
              <a:t>Gli aiuti per le imprese non agricole</a:t>
            </a:r>
            <a:r>
              <a:rPr lang="it-IT" sz="2000" dirty="0" smtClean="0"/>
              <a:t>.</a:t>
            </a:r>
          </a:p>
          <a:p>
            <a:pPr lvl="0" algn="just"/>
            <a:endParaRPr lang="it-IT" sz="2000" dirty="0"/>
          </a:p>
          <a:p>
            <a:pPr lvl="0" algn="just"/>
            <a:r>
              <a:rPr lang="it-IT" sz="2000" dirty="0"/>
              <a:t>Gli aiuti a sostegno degli interventi ammissibili dall’ Art. 35 par 1 lettera a), Art 19 par 1 lettera a) punto ii) e lettera b), - Art. 21 par 1 lettera d) ed e), come specificato dall’Art. 25 par. 1, 2 e dall’Art. 26 par. 1 e 2, del Reg. (UE) 1305/2013.            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7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8E0000"/>
                </a:solidFill>
              </a:rPr>
              <a:t>D</a:t>
            </a:r>
            <a:r>
              <a:rPr lang="x-none" b="1">
                <a:solidFill>
                  <a:srgbClr val="8E0000"/>
                </a:solidFill>
              </a:rPr>
              <a:t>ECORRENZA DELL’AMMISSIBILITÀ DELLE </a:t>
            </a:r>
            <a:r>
              <a:rPr lang="x-none" b="1" smtClean="0">
                <a:solidFill>
                  <a:srgbClr val="8E0000"/>
                </a:solidFill>
              </a:rPr>
              <a:t>SPESE</a:t>
            </a:r>
            <a:endParaRPr lang="it-IT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dirty="0"/>
              <a:t>L’ammissibilità delle spese relative agli interventi dei </a:t>
            </a:r>
            <a:r>
              <a:rPr lang="it-IT" dirty="0" err="1"/>
              <a:t>PdC</a:t>
            </a:r>
            <a:r>
              <a:rPr lang="it-IT" dirty="0"/>
              <a:t> ammessi e potenzialmente finanziabili decorre dal momento della presentazione della candidatura alla fase 1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 </a:t>
            </a:r>
            <a:endParaRPr lang="it-IT" dirty="0"/>
          </a:p>
          <a:p>
            <a:pPr algn="just"/>
            <a:r>
              <a:rPr lang="it-IT" dirty="0"/>
              <a:t>Le spese propedeutiche, di cui all’Art. 45 par 2 lettera c), del Reg. (UE) n 1305/2013, connesse alla progettazione dell’intervento proposto nella domanda di aiuto (inclusi gli studi di fattibilità) sostenute </a:t>
            </a:r>
            <a:r>
              <a:rPr lang="it-IT" dirty="0">
                <a:solidFill>
                  <a:srgbClr val="FF0000"/>
                </a:solidFill>
              </a:rPr>
              <a:t>nei 24 mesi prima </a:t>
            </a:r>
            <a:r>
              <a:rPr lang="it-IT" dirty="0"/>
              <a:t>della presentazione della  presentazione della DUA sul sistema ARTEA. 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8E0000"/>
                </a:solidFill>
              </a:rPr>
              <a:t>ARTICOLAZIONE DEL BANDO…</a:t>
            </a:r>
          </a:p>
          <a:p>
            <a:pPr marL="0" lvl="0" indent="0">
              <a:buNone/>
            </a:pPr>
            <a:r>
              <a:rPr lang="it-IT" i="1" dirty="0" smtClean="0"/>
              <a:t>             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62978"/>
              </p:ext>
            </p:extLst>
          </p:nvPr>
        </p:nvGraphicFramePr>
        <p:xfrm>
          <a:off x="755576" y="2276872"/>
          <a:ext cx="7776864" cy="3254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769"/>
                <a:gridCol w="5606095"/>
              </a:tblGrid>
              <a:tr h="114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FASE 1 </a:t>
                      </a:r>
                      <a:endParaRPr lang="it-IT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PRESENTAZIONE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, SELEZIONE E ACCOMPAGNAMENTO DELLE CANDIDATURE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</a:rPr>
                        <a:t>La prima fase prevede la presentazione delle candidature iniziali e la successiva selezione delle stesse.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</a:rPr>
                        <a:t>All’esito della valutazione effettuata dalla Commissione di Valutazione le candidature ammesse accedono alla fase di accompagnamento a cura del GAL.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it-IT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FASE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PRESENTAZIONE E SELEZIONE DEI PROGETTI DI COMUNITA’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La seconda fase vede la trasformazione delle candidature </a:t>
                      </a:r>
                      <a:r>
                        <a:rPr lang="it-IT" sz="1100" dirty="0" smtClean="0">
                          <a:effectLst/>
                        </a:rPr>
                        <a:t>in </a:t>
                      </a:r>
                      <a:r>
                        <a:rPr lang="it-IT" sz="1100" dirty="0">
                          <a:effectLst/>
                        </a:rPr>
                        <a:t>Progetti di Comunità definitivi.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I progetti di Comunità vengono valutati dalla Commissione di Valutazione.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All’esito della valutazione i Progetti di Comunità potenzialmente finanziabili presentano la domanda di aiuto sul S.I. di ARTEA.</a:t>
                      </a:r>
                      <a:endParaRPr lang="it-IT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Il GAL procede poi all’istruttoria della domanda di aiuto e all’esito positivo dell’istruttoria viene emesso l’atto di assegnazione. 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1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solidFill>
                            <a:schemeClr val="tx1"/>
                          </a:solidFill>
                          <a:effectLst/>
                        </a:rPr>
                        <a:t>ATTUAZIONE DEI PROGETTI DI COMUNITA’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it-IT" sz="1100" dirty="0">
                          <a:effectLst/>
                        </a:rPr>
                        <a:t>Insieme delle disposizioni che disciplinano l’attuazione dei Progetti di Comunità dall’emissione dell’atto di assegnazione fino alla rendicontazione finale</a:t>
                      </a:r>
                      <a:endParaRPr lang="it-IT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ttangolo 4"/>
          <p:cNvSpPr/>
          <p:nvPr/>
        </p:nvSpPr>
        <p:spPr>
          <a:xfrm>
            <a:off x="502225" y="2235871"/>
            <a:ext cx="2664295" cy="923330"/>
          </a:xfrm>
          <a:prstGeom prst="rect">
            <a:avLst/>
          </a:prstGeom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prstDash val="solid"/>
                </a:ln>
                <a:solidFill>
                  <a:srgbClr val="8E0000"/>
                </a:solidFill>
              </a:rPr>
              <a:t>FASE 1 </a:t>
            </a:r>
            <a:endParaRPr lang="it-IT" sz="5400" b="1" cap="none" spc="0" dirty="0">
              <a:ln>
                <a:prstDash val="solid"/>
              </a:ln>
              <a:solidFill>
                <a:srgbClr val="8E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3615241" cy="34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6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just">
              <a:buNone/>
            </a:pPr>
            <a:r>
              <a:rPr lang="x-none" sz="5100" b="1">
                <a:solidFill>
                  <a:srgbClr val="8E0000"/>
                </a:solidFill>
              </a:rPr>
              <a:t>FASE 1 </a:t>
            </a:r>
            <a:endParaRPr lang="it-IT" sz="5100" b="1" dirty="0" smtClean="0">
              <a:solidFill>
                <a:srgbClr val="8E0000"/>
              </a:solidFill>
            </a:endParaRPr>
          </a:p>
          <a:p>
            <a:pPr marL="0" lvl="0" indent="0" algn="just">
              <a:buNone/>
            </a:pPr>
            <a:r>
              <a:rPr lang="x-none" b="1" smtClean="0">
                <a:solidFill>
                  <a:srgbClr val="8E0000"/>
                </a:solidFill>
              </a:rPr>
              <a:t>PRESENTAZIONE</a:t>
            </a:r>
            <a:r>
              <a:rPr lang="it-IT" b="1" dirty="0">
                <a:solidFill>
                  <a:srgbClr val="8E0000"/>
                </a:solidFill>
              </a:rPr>
              <a:t>, SELEZIONE E ACCOMPAGNAMENTO DELLE </a:t>
            </a:r>
            <a:r>
              <a:rPr lang="x-none" b="1">
                <a:solidFill>
                  <a:srgbClr val="8E0000"/>
                </a:solidFill>
              </a:rPr>
              <a:t>CANDIDATURE</a:t>
            </a:r>
            <a:endParaRPr lang="it-IT" b="1" dirty="0">
              <a:solidFill>
                <a:srgbClr val="8E0000"/>
              </a:solidFill>
            </a:endParaRPr>
          </a:p>
          <a:p>
            <a:pPr algn="just"/>
            <a:r>
              <a:rPr lang="it-IT" dirty="0"/>
              <a:t>Per l’accesso alla fase 1 il Partenariato promotore presenta una candidatura iniziale di Progetto di Comunità </a:t>
            </a:r>
            <a:r>
              <a:rPr lang="it-IT" dirty="0" smtClean="0"/>
              <a:t>;</a:t>
            </a:r>
          </a:p>
          <a:p>
            <a:pPr marL="0" indent="0">
              <a:buNone/>
            </a:pPr>
            <a:r>
              <a:rPr lang="x-none" b="1" smtClean="0"/>
              <a:t> </a:t>
            </a:r>
            <a:endParaRPr lang="it-IT" b="1" dirty="0" smtClean="0"/>
          </a:p>
          <a:p>
            <a:pPr marL="0" indent="0">
              <a:buNone/>
            </a:pPr>
            <a:r>
              <a:rPr lang="x-none" b="1" smtClean="0">
                <a:solidFill>
                  <a:srgbClr val="8E0000"/>
                </a:solidFill>
              </a:rPr>
              <a:t>Partenariato </a:t>
            </a:r>
            <a:r>
              <a:rPr lang="x-none" b="1">
                <a:solidFill>
                  <a:srgbClr val="8E0000"/>
                </a:solidFill>
              </a:rPr>
              <a:t>promotore</a:t>
            </a:r>
            <a:endParaRPr lang="it-IT" b="1" dirty="0">
              <a:solidFill>
                <a:srgbClr val="8E0000"/>
              </a:solidFill>
            </a:endParaRPr>
          </a:p>
          <a:p>
            <a:pPr algn="just"/>
            <a:r>
              <a:rPr lang="it-IT" dirty="0"/>
              <a:t>Il Partenariato promotore deve essere composto da un numero non inferiore a due soggetti fra quelli indicati al precedente </a:t>
            </a:r>
            <a:r>
              <a:rPr lang="it-IT" dirty="0" smtClean="0"/>
              <a:t>paragrafo, in </a:t>
            </a:r>
            <a:r>
              <a:rPr lang="it-IT" dirty="0"/>
              <a:t>qualità di partecipanti diretti, di cui uno obbligatoriamente privato.</a:t>
            </a:r>
          </a:p>
          <a:p>
            <a:pPr algn="just"/>
            <a:r>
              <a:rPr lang="it-IT" dirty="0"/>
              <a:t>Nella fase 1 il Partenariato promotore non è tenuto a costituirsi formalmente attraverso un accordo o altra forma giuridica. </a:t>
            </a:r>
          </a:p>
          <a:p>
            <a:pPr algn="just"/>
            <a:r>
              <a:rPr lang="it-IT" dirty="0"/>
              <a:t>Eventuali altri soggetti possono esprimere l’adesione alla candidatura attraverso </a:t>
            </a:r>
            <a:r>
              <a:rPr lang="it-IT" b="1" dirty="0"/>
              <a:t>lettere di adesione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it-IT" b="1" dirty="0"/>
              <a:t>lettere di supporto </a:t>
            </a:r>
            <a:r>
              <a:rPr lang="it-IT" dirty="0"/>
              <a:t>(altri soggetti diversi dai partecipanti diretti o indiretti).</a:t>
            </a:r>
          </a:p>
          <a:p>
            <a:pPr algn="just"/>
            <a:r>
              <a:rPr lang="it-IT" dirty="0"/>
              <a:t>Nella candidatura deve essere indicato il soggetto Capofila che sottoscrive la </a:t>
            </a:r>
            <a:r>
              <a:rPr lang="it-IT" dirty="0" smtClean="0"/>
              <a:t>candidatura.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6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4500" b="1" dirty="0" smtClean="0">
                <a:solidFill>
                  <a:srgbClr val="8E0000"/>
                </a:solidFill>
              </a:rPr>
              <a:t>CAPOFILA</a:t>
            </a:r>
            <a:endParaRPr lang="it-IT" sz="4500" b="1" dirty="0">
              <a:solidFill>
                <a:srgbClr val="8E0000"/>
              </a:solidFill>
            </a:endParaRPr>
          </a:p>
          <a:p>
            <a:pPr marL="0" indent="0" algn="just">
              <a:buNone/>
            </a:pPr>
            <a:r>
              <a:rPr lang="it-IT" dirty="0"/>
              <a:t>Il Capofila può essere indicato liberamente dal partenariato promotore nell’ambito dei partecipanti diretti.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Il Capofila è l’unico interlocutore nei confronti del GAL per l’intero partenariato promotore e provvede:</a:t>
            </a:r>
          </a:p>
          <a:p>
            <a:pPr lvl="1" algn="just"/>
            <a:r>
              <a:rPr lang="it-IT" dirty="0"/>
              <a:t>Al coordinamento generale delle attività e dei rapporti con il GAL Consorzio Appennino Aretino per le diverse fasi dell’iter istruttorio </a:t>
            </a:r>
          </a:p>
          <a:p>
            <a:pPr lvl="1" algn="just"/>
            <a:r>
              <a:rPr lang="it-IT" dirty="0"/>
              <a:t>al coordinamento della promozione e dell’animazione territoriale finalizzata alla promozione e predisposizione del </a:t>
            </a:r>
            <a:r>
              <a:rPr lang="it-IT" dirty="0" err="1"/>
              <a:t>PdC</a:t>
            </a:r>
            <a:r>
              <a:rPr lang="it-IT" dirty="0"/>
              <a:t> e all’informazione ai potenziali partecipanti;</a:t>
            </a:r>
          </a:p>
          <a:p>
            <a:pPr lvl="1" algn="just"/>
            <a:r>
              <a:rPr lang="it-IT" dirty="0"/>
              <a:t>al coordinamento delle attività funzionali alla predisposizione del </a:t>
            </a:r>
            <a:r>
              <a:rPr lang="it-IT" dirty="0" err="1"/>
              <a:t>PdC</a:t>
            </a:r>
            <a:r>
              <a:rPr lang="it-IT" dirty="0"/>
              <a:t>;</a:t>
            </a:r>
          </a:p>
          <a:p>
            <a:pPr lvl="1" algn="just"/>
            <a:r>
              <a:rPr lang="it-IT" dirty="0"/>
              <a:t>a modificare il </a:t>
            </a:r>
            <a:r>
              <a:rPr lang="it-IT" dirty="0" err="1"/>
              <a:t>PdC</a:t>
            </a:r>
            <a:r>
              <a:rPr lang="it-IT" dirty="0"/>
              <a:t> secondo le indicazioni del GAL;</a:t>
            </a:r>
          </a:p>
          <a:p>
            <a:pPr lvl="1" algn="just"/>
            <a:r>
              <a:rPr lang="it-IT" dirty="0"/>
              <a:t>alla successiva presentazione del </a:t>
            </a:r>
            <a:r>
              <a:rPr lang="it-IT" dirty="0" err="1"/>
              <a:t>PdC</a:t>
            </a:r>
            <a:r>
              <a:rPr lang="it-IT" dirty="0"/>
              <a:t>;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404279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</a:t>
            </a:r>
            <a:r>
              <a:rPr lang="it-IT" dirty="0" smtClean="0"/>
              <a:t>bando </a:t>
            </a:r>
            <a:r>
              <a:rPr lang="it-IT" dirty="0"/>
              <a:t>disciplina </a:t>
            </a:r>
            <a:r>
              <a:rPr lang="it-IT" dirty="0" smtClean="0"/>
              <a:t>la </a:t>
            </a:r>
            <a:r>
              <a:rPr lang="it-IT" dirty="0"/>
              <a:t>procedura di selezione e attuazione dei </a:t>
            </a:r>
            <a:r>
              <a:rPr lang="it-IT" sz="3500" dirty="0">
                <a:solidFill>
                  <a:srgbClr val="8E0000"/>
                </a:solidFill>
              </a:rPr>
              <a:t>Progetti di </a:t>
            </a:r>
            <a:r>
              <a:rPr lang="it-IT" sz="3500" dirty="0" smtClean="0">
                <a:solidFill>
                  <a:srgbClr val="8E0000"/>
                </a:solidFill>
              </a:rPr>
              <a:t>Comunità  </a:t>
            </a:r>
            <a:r>
              <a:rPr lang="it-IT" sz="3000" dirty="0" smtClean="0"/>
              <a:t>nel </a:t>
            </a:r>
            <a:r>
              <a:rPr lang="it-IT" sz="3000" dirty="0"/>
              <a:t>territorio di competenza del GAL Consorzio Appennino Aretino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5714"/>
            <a:ext cx="3927921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1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26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8E0000"/>
                </a:solidFill>
              </a:rPr>
              <a:t>CRITERI DI VALUTAZIONE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86327"/>
              </p:ext>
            </p:extLst>
          </p:nvPr>
        </p:nvGraphicFramePr>
        <p:xfrm>
          <a:off x="1115616" y="2338388"/>
          <a:ext cx="6457951" cy="373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308"/>
                <a:gridCol w="1142822"/>
                <a:gridCol w="723691"/>
                <a:gridCol w="1724308"/>
                <a:gridCol w="114282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PRINCIPIO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MACROCRITERI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PUNTI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CRITERI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PUNTI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0870">
                <a:tc rowSpan="3">
                  <a:txBody>
                    <a:bodyPr/>
                    <a:lstStyle/>
                    <a:p>
                      <a:r>
                        <a:rPr lang="it-IT" sz="1800" b="1" u="sng" kern="1200" dirty="0" smtClean="0">
                          <a:solidFill>
                            <a:srgbClr val="8E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PRINCIPIO 1: </a:t>
                      </a:r>
                      <a:endParaRPr lang="it-IT" sz="1800" b="1" kern="1200" dirty="0" smtClean="0">
                        <a:solidFill>
                          <a:srgbClr val="8E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it-IT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800" b="1" kern="1200" dirty="0" smtClean="0">
                          <a:solidFill>
                            <a:srgbClr val="8E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Livello di partecipazione dei potenziali portatori di conoscenze e interessi</a:t>
                      </a:r>
                      <a:endParaRPr lang="it-IT" sz="1200" dirty="0">
                        <a:solidFill>
                          <a:srgbClr val="8E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270"/>
                        </a:spcAft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270"/>
                        </a:spcAft>
                      </a:pP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1.1) Qualità del percorso partecipativo attivato dal nucleo promotore, per il coinvolgimento dei potenziali portatori di interessi e di conoscenze, in termini di: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270"/>
                        </a:spcAft>
                      </a:pPr>
                      <a:r>
                        <a:rPr lang="it-IT" sz="1000" dirty="0">
                          <a:effectLst/>
                        </a:rPr>
                        <a:t>20</a:t>
                      </a:r>
                      <a:endParaRPr lang="it-IT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1.1.3 Grado di </a:t>
                      </a:r>
                      <a:r>
                        <a:rPr lang="it-IT" sz="1000" dirty="0" err="1">
                          <a:effectLst/>
                        </a:rPr>
                        <a:t>inclusività</a:t>
                      </a:r>
                      <a:r>
                        <a:rPr lang="it-IT" sz="1000" dirty="0">
                          <a:effectLst/>
                        </a:rPr>
                        <a:t> nella costruzione dell'idea progettuale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70"/>
                        </a:spcAft>
                      </a:pPr>
                      <a:r>
                        <a:rPr lang="it-IT" sz="1000" dirty="0">
                          <a:effectLst/>
                        </a:rPr>
                        <a:t>alto punti 5</a:t>
                      </a:r>
                      <a:endParaRPr lang="it-IT" sz="1200" dirty="0">
                        <a:effectLst/>
                      </a:endParaRPr>
                    </a:p>
                    <a:p>
                      <a:pPr algn="ctr">
                        <a:spcAft>
                          <a:spcPts val="270"/>
                        </a:spcAft>
                      </a:pPr>
                      <a:r>
                        <a:rPr lang="it-IT" sz="1000" dirty="0">
                          <a:effectLst/>
                        </a:rPr>
                        <a:t>medio punti 3</a:t>
                      </a:r>
                      <a:endParaRPr lang="it-IT" sz="1200" dirty="0">
                        <a:effectLst/>
                      </a:endParaRPr>
                    </a:p>
                    <a:p>
                      <a:pPr algn="ctr">
                        <a:spcAft>
                          <a:spcPts val="270"/>
                        </a:spcAft>
                      </a:pPr>
                      <a:r>
                        <a:rPr lang="it-IT" sz="1000" dirty="0">
                          <a:effectLst/>
                        </a:rPr>
                        <a:t>basso punti 2</a:t>
                      </a:r>
                      <a:endParaRPr lang="it-IT" sz="1200" dirty="0">
                        <a:solidFill>
                          <a:srgbClr val="000000"/>
                        </a:solidFill>
                        <a:effectLst/>
                        <a:latin typeface="EUAlbertina"/>
                        <a:ea typeface="Times New Roman"/>
                        <a:cs typeface="EUAlbertina"/>
                      </a:endParaRPr>
                    </a:p>
                  </a:txBody>
                  <a:tcPr marL="68580" marR="68580" marT="0" marB="0" anchor="ctr"/>
                </a:tc>
              </a:tr>
              <a:tr h="5372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1.1.4 N. condivisioni formali di soggetti diversi dagli aderenti al partenariato promotore</a:t>
                      </a:r>
                      <a:r>
                        <a:rPr lang="it-IT" sz="1000">
                          <a:effectLst/>
                          <a:highlight>
                            <a:srgbClr val="00FF00"/>
                          </a:highlight>
                        </a:rPr>
                        <a:t> 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70"/>
                        </a:spcAft>
                      </a:pPr>
                      <a:r>
                        <a:rPr lang="it-IT" sz="1000" dirty="0">
                          <a:effectLst/>
                        </a:rPr>
                        <a:t>&gt;5 punti 10</a:t>
                      </a:r>
                      <a:endParaRPr lang="it-IT" sz="1200" dirty="0">
                        <a:effectLst/>
                      </a:endParaRPr>
                    </a:p>
                    <a:p>
                      <a:pPr algn="ctr">
                        <a:spcAft>
                          <a:spcPts val="270"/>
                        </a:spcAft>
                      </a:pPr>
                      <a:r>
                        <a:rPr lang="it-IT" sz="1000" dirty="0">
                          <a:effectLst/>
                        </a:rPr>
                        <a:t>=5 punti 5</a:t>
                      </a:r>
                      <a:endParaRPr lang="it-IT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&gt;2 punti 3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862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1.1.7 N. degli incontri cui hanno partecipato/partecipano soggetti rilevanti per la comunità di riferimento e/o l'idea progettuale, quali: (Associazioni di categoria; Associazioni o altri soggetti attivi nella promozione e tutela dell'ambiente; Istituti scolastici; Imprese start up; Università; Soggetti con comprovate competenze nell'ambito del tematismo di riferimento; Associazioni culturali; Pro Loco) 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70"/>
                        </a:spcAft>
                      </a:pPr>
                      <a:r>
                        <a:rPr lang="it-IT" sz="1000" u="sng" dirty="0">
                          <a:effectLst/>
                        </a:rPr>
                        <a:t>&gt;</a:t>
                      </a:r>
                      <a:r>
                        <a:rPr lang="it-IT" sz="1000" dirty="0">
                          <a:effectLst/>
                        </a:rPr>
                        <a:t>5 punti 5</a:t>
                      </a:r>
                      <a:endParaRPr lang="it-IT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u="sng" dirty="0">
                          <a:effectLst/>
                        </a:rPr>
                        <a:t>&lt;</a:t>
                      </a:r>
                      <a:r>
                        <a:rPr lang="it-IT" sz="1000" dirty="0">
                          <a:effectLst/>
                        </a:rPr>
                        <a:t>4 punti 3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43025" y="1881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78902"/>
              </p:ext>
            </p:extLst>
          </p:nvPr>
        </p:nvGraphicFramePr>
        <p:xfrm>
          <a:off x="1259632" y="1772816"/>
          <a:ext cx="7056784" cy="452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368152"/>
                <a:gridCol w="576064"/>
                <a:gridCol w="2520280"/>
                <a:gridCol w="1080120"/>
              </a:tblGrid>
              <a:tr h="2428565">
                <a:tc rowSpan="2">
                  <a:txBody>
                    <a:bodyPr/>
                    <a:lstStyle/>
                    <a:p>
                      <a:pPr>
                        <a:spcAft>
                          <a:spcPts val="270"/>
                        </a:spcAft>
                      </a:pPr>
                      <a:r>
                        <a:rPr lang="it-IT" sz="1800" u="sng" dirty="0">
                          <a:solidFill>
                            <a:srgbClr val="8E0000"/>
                          </a:solidFill>
                          <a:effectLst/>
                        </a:rPr>
                        <a:t>PRINCIPIO 2</a:t>
                      </a:r>
                      <a:endParaRPr lang="it-IT" sz="1800" dirty="0">
                        <a:solidFill>
                          <a:srgbClr val="8E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270"/>
                        </a:spcAft>
                      </a:pPr>
                      <a:r>
                        <a:rPr lang="it-IT" sz="1800" u="sng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270"/>
                        </a:spcAft>
                      </a:pPr>
                      <a:r>
                        <a:rPr lang="it-IT" sz="1800" dirty="0">
                          <a:solidFill>
                            <a:srgbClr val="8E0000"/>
                          </a:solidFill>
                          <a:effectLst/>
                        </a:rPr>
                        <a:t>Numero di adesioni al nucleo promotore in rapporto alla comunità interessata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r>
                        <a:rPr lang="it-IT" sz="1050" b="0" dirty="0">
                          <a:solidFill>
                            <a:schemeClr val="tx1"/>
                          </a:solidFill>
                          <a:effectLst/>
                        </a:rPr>
                        <a:t>) Adeguatezza del partenariato promotore in termini di adesioni di portatori di interessi e di conoscenze rappresentative/pertinenti in rapporto alla comunità interessata</a:t>
                      </a:r>
                      <a:r>
                        <a:rPr lang="it-IT" sz="105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it-IT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2.1.2 </a:t>
                      </a:r>
                      <a:endParaRPr lang="it-IT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. di soggetti aderenti al partenariato promotore, portatori di interessi e di conoscenze, in qualità di partner diretti, quali: Enti del Terzo settore, (APS, </a:t>
                      </a:r>
                      <a:r>
                        <a:rPr lang="it-IT" sz="1000" b="0" dirty="0" err="1">
                          <a:solidFill>
                            <a:schemeClr val="tx1"/>
                          </a:solidFill>
                          <a:effectLst/>
                        </a:rPr>
                        <a:t>OdV</a:t>
                      </a: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, cooperative sociali, imprese sociali) cooperative di comunità; associazioni o comitati non formali rappresentativi delle comunità locali; altre associazioni o soggetti portatori di interessi comuni (es. usi civici); Enti pubblici (Comuni, Unioni di Comuni, Enti Parco, altri soggetti pubblici; associazioni culturali, Pro Loco, Istituti scolastici, Università, Enti di Ricerca)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&gt;5 punti 15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&gt;3 </a:t>
                      </a:r>
                      <a:r>
                        <a:rPr lang="it-IT" sz="1000" b="0" u="sng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5 punti 10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&gt;2 punti 5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73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2.1.3 </a:t>
                      </a:r>
                      <a:endParaRPr lang="it-IT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0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. di soggetti aderenti al partenariato promotore, portatori di interessi e di conoscenze, in qualità di partner indiretti,  quali:  Enti del Terzo settore, (APS, </a:t>
                      </a:r>
                      <a:r>
                        <a:rPr lang="it-IT" sz="1000" b="0" dirty="0" err="1">
                          <a:solidFill>
                            <a:schemeClr val="tx1"/>
                          </a:solidFill>
                          <a:effectLst/>
                        </a:rPr>
                        <a:t>OdV</a:t>
                      </a: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, cooperative sociali, imprese sociali) cooperative di comunità; altre associazioni o soggetti portatori di interessi comuni (es. usi civici); Enti pubblici (Comuni, Unioni di Comuni, Enti Parco, altri soggetti pubblici; associazioni culturali, Pro Loco, Istituti scolastici, Università, Enti di Ricerca, Agenzie formative riconosciute)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u="sng" dirty="0">
                          <a:solidFill>
                            <a:schemeClr val="tx1"/>
                          </a:solidFill>
                          <a:effectLst/>
                        </a:rPr>
                        <a:t>&gt;</a:t>
                      </a: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5 punti  5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0" u="sng" dirty="0"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 4 punti 2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417778" y="1340768"/>
            <a:ext cx="7826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8E0000"/>
                </a:solidFill>
              </a:rPr>
              <a:t>CRITERI DI VALUTAZIONE</a:t>
            </a:r>
            <a:endParaRPr lang="it-IT" sz="2400" b="1" dirty="0">
              <a:solidFill>
                <a:srgbClr val="8E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8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17152"/>
              </p:ext>
            </p:extLst>
          </p:nvPr>
        </p:nvGraphicFramePr>
        <p:xfrm>
          <a:off x="1043607" y="1647380"/>
          <a:ext cx="7416825" cy="4507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5"/>
                <a:gridCol w="1613058"/>
                <a:gridCol w="525889"/>
                <a:gridCol w="2479192"/>
                <a:gridCol w="1502541"/>
              </a:tblGrid>
              <a:tr h="769553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49250" algn="l"/>
                          <a:tab pos="3060065" algn="ctr"/>
                        </a:tabLst>
                      </a:pPr>
                      <a:r>
                        <a:rPr lang="it-IT" sz="1600" b="1" u="sng" dirty="0">
                          <a:solidFill>
                            <a:srgbClr val="8E0000"/>
                          </a:solidFill>
                          <a:effectLst/>
                        </a:rPr>
                        <a:t>PRINCIPIO  3 </a:t>
                      </a:r>
                      <a:endParaRPr lang="it-IT" sz="1600" b="1" dirty="0">
                        <a:solidFill>
                          <a:srgbClr val="8E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9250" algn="l"/>
                          <a:tab pos="3060065" algn="ctr"/>
                        </a:tabLst>
                      </a:pPr>
                      <a:r>
                        <a:rPr lang="it-IT" sz="1400" b="1" dirty="0">
                          <a:solidFill>
                            <a:srgbClr val="8E0000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49250" algn="l"/>
                          <a:tab pos="3060065" algn="ctr"/>
                        </a:tabLst>
                      </a:pPr>
                      <a:r>
                        <a:rPr lang="it-IT" sz="1600" b="1" dirty="0">
                          <a:solidFill>
                            <a:srgbClr val="8E0000"/>
                          </a:solidFill>
                          <a:effectLst/>
                        </a:rPr>
                        <a:t>Coerenza del partenariato e dell’idea progettuale con il </a:t>
                      </a:r>
                      <a:r>
                        <a:rPr lang="it-IT" sz="1600" b="1" dirty="0" err="1">
                          <a:solidFill>
                            <a:srgbClr val="8E0000"/>
                          </a:solidFill>
                          <a:effectLst/>
                        </a:rPr>
                        <a:t>tematismo</a:t>
                      </a:r>
                      <a:r>
                        <a:rPr lang="it-IT" sz="1600" b="1" dirty="0">
                          <a:solidFill>
                            <a:srgbClr val="8E0000"/>
                          </a:solidFill>
                          <a:effectLst/>
                        </a:rPr>
                        <a:t> individuato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8E0000"/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rgbClr val="8E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b="0" dirty="0">
                          <a:solidFill>
                            <a:schemeClr val="tx1"/>
                          </a:solidFill>
                          <a:effectLst/>
                        </a:rPr>
                        <a:t>3.1) Rispondenza del nucleo promotore agli obiettivi da conseguire nell'ambito della comunità di riferimento, in termini di:	</a:t>
                      </a:r>
                      <a:endParaRPr lang="it-IT" sz="11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5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50" b="0" dirty="0">
                          <a:solidFill>
                            <a:schemeClr val="tx1"/>
                          </a:solidFill>
                          <a:effectLst/>
                        </a:rPr>
                        <a:t>3.1.1 Grado di coerenza dei settori di attività e delle esperienze dei soggetti aderenti al partenariato promotore rispetto al </a:t>
                      </a:r>
                      <a:r>
                        <a:rPr lang="it-IT" sz="1050" b="0" dirty="0" err="1">
                          <a:solidFill>
                            <a:schemeClr val="tx1"/>
                          </a:solidFill>
                          <a:effectLst/>
                        </a:rPr>
                        <a:t>tematismo</a:t>
                      </a:r>
                      <a:r>
                        <a:rPr lang="it-IT" sz="1050" b="0" dirty="0">
                          <a:solidFill>
                            <a:schemeClr val="tx1"/>
                          </a:solidFill>
                          <a:effectLst/>
                        </a:rPr>
                        <a:t> di riferimento* </a:t>
                      </a:r>
                      <a:endParaRPr lang="it-IT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</a:rPr>
                        <a:t>alto punti 15</a:t>
                      </a:r>
                      <a:endParaRPr lang="it-IT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</a:rPr>
                        <a:t>medio punti 5</a:t>
                      </a:r>
                      <a:endParaRPr lang="it-IT" sz="105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</a:rPr>
                        <a:t>basso punti 3</a:t>
                      </a:r>
                      <a:endParaRPr lang="it-IT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961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3.1.2 Grado di coerenza dei partner aderenti al partenariato promotore in relazione al loro ruolo svolto all'interno del partenariato stesso*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alto punti 10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medio punti 5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basso punti 3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95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	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3.2) Rispondenza dell'idea progettuale agli obiettivi della comunità, in termini di: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30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3.2.1 Rilevanza dell’idea progettuale per la comunità di riferimento, in rapporto ai bisogni individuati nell’analisi del contesto di riferimento*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alto punti 10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medio punti 5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basso punti 3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3.2.2 Grado di complementarietà e integrazione tra le azioni progettuali previste*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alto punti 10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medio punti 5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basso punti 2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96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3.2.3 Capacità dell'idea progettuale di produrre risultati concreti e potenzialmente replicabili*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alto punti 10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medio punti 5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basso punti 2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92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3.3) Completezza e chiarezza dell'idea progettuale in rapporto alla comunità, in termini:	</a:t>
                      </a:r>
                      <a:endParaRPr lang="it-IT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955" algn="l"/>
                        </a:tabLs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3.3.2 Chiarezza logico espositiva e coerenza degli obiettivi, delle attività previste e dei risultati attesi dall’idea progettuale, rispetto al </a:t>
                      </a:r>
                      <a:r>
                        <a:rPr lang="it-IT" sz="1000" dirty="0" err="1">
                          <a:effectLst/>
                        </a:rPr>
                        <a:t>tematismo</a:t>
                      </a:r>
                      <a:r>
                        <a:rPr lang="it-IT" sz="1000" dirty="0">
                          <a:effectLst/>
                        </a:rPr>
                        <a:t> di riferimento* </a:t>
                      </a:r>
                      <a:endParaRPr lang="it-I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99415" algn="ctr"/>
                        </a:tabLst>
                      </a:pPr>
                      <a:r>
                        <a:rPr lang="it-IT" sz="900" dirty="0">
                          <a:effectLst/>
                        </a:rPr>
                        <a:t>alto punti 5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medio punti 3</a:t>
                      </a:r>
                      <a:endParaRPr lang="it-IT" sz="10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basso punti 2</a:t>
                      </a:r>
                      <a:endParaRPr lang="it-IT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675" marR="49675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38392" y="1185714"/>
            <a:ext cx="7826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8E0000"/>
                </a:solidFill>
              </a:rPr>
              <a:t>CRITERI DI VALUTAZIONE</a:t>
            </a:r>
            <a:endParaRPr lang="it-IT" sz="2400" b="1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it-IT" sz="5100" b="1" dirty="0">
                <a:solidFill>
                  <a:srgbClr val="8E0000"/>
                </a:solidFill>
              </a:rPr>
              <a:t>SELEZIONE DELLE CANDIDATURE </a:t>
            </a:r>
            <a:endParaRPr lang="it-IT" sz="5100" b="1" dirty="0" smtClean="0">
              <a:solidFill>
                <a:srgbClr val="8E0000"/>
              </a:solidFill>
            </a:endParaRPr>
          </a:p>
          <a:p>
            <a:pPr marL="0" indent="0" algn="just">
              <a:buNone/>
            </a:pPr>
            <a:endParaRPr lang="it-IT" sz="3600" b="1" dirty="0" smtClean="0">
              <a:solidFill>
                <a:srgbClr val="8E0000"/>
              </a:solidFill>
            </a:endParaRPr>
          </a:p>
          <a:p>
            <a:pPr algn="just"/>
            <a:r>
              <a:rPr lang="it-IT" dirty="0"/>
              <a:t>Il GAL verifica il rispetto dei requisiti di </a:t>
            </a:r>
            <a:r>
              <a:rPr lang="it-IT" dirty="0" smtClean="0"/>
              <a:t>ammissibilità, </a:t>
            </a:r>
            <a:r>
              <a:rPr lang="it-IT" dirty="0"/>
              <a:t>nonché il rispetto delle modalità di presentazione della </a:t>
            </a:r>
            <a:r>
              <a:rPr lang="it-IT" dirty="0" smtClean="0"/>
              <a:t>candidatura. </a:t>
            </a:r>
            <a:endParaRPr lang="it-IT" dirty="0"/>
          </a:p>
          <a:p>
            <a:pPr algn="just"/>
            <a:endParaRPr lang="it-IT" sz="2900" dirty="0"/>
          </a:p>
          <a:p>
            <a:pPr algn="just"/>
            <a:r>
              <a:rPr lang="it-IT" dirty="0" smtClean="0"/>
              <a:t>La valutazione è effettuata </a:t>
            </a:r>
            <a:r>
              <a:rPr lang="it-IT" dirty="0"/>
              <a:t>da una “Commissione di valutazione” nominata dal Consiglio di Amministrazione del GAL Consorzio Appennino </a:t>
            </a:r>
            <a:r>
              <a:rPr lang="it-IT" dirty="0" smtClean="0"/>
              <a:t>Aretino che in base ai criteri di valutazione determina il posizionamento in graduatoria. </a:t>
            </a:r>
            <a:endParaRPr lang="it-IT" dirty="0"/>
          </a:p>
          <a:p>
            <a:pPr algn="just"/>
            <a:endParaRPr lang="it-IT" sz="1600" dirty="0" smtClean="0"/>
          </a:p>
          <a:p>
            <a:pPr lvl="1" algn="just"/>
            <a:r>
              <a:rPr lang="it-IT" sz="2900" dirty="0" smtClean="0"/>
              <a:t>Il </a:t>
            </a:r>
            <a:r>
              <a:rPr lang="it-IT" sz="2900" dirty="0"/>
              <a:t>punteggio massimo attribuibile è </a:t>
            </a:r>
            <a:r>
              <a:rPr lang="it-IT" sz="2900" b="1" dirty="0"/>
              <a:t>di 100 punti</a:t>
            </a:r>
            <a:r>
              <a:rPr lang="it-IT" sz="2900" b="1" dirty="0" smtClean="0"/>
              <a:t>.</a:t>
            </a:r>
          </a:p>
          <a:p>
            <a:pPr lvl="1" algn="just"/>
            <a:r>
              <a:rPr lang="it-IT" sz="2900" dirty="0" smtClean="0"/>
              <a:t>Il </a:t>
            </a:r>
            <a:r>
              <a:rPr lang="it-IT" sz="2900" dirty="0"/>
              <a:t>punteggio minimo da conseguire, pena la non ammissibilità e respingimento della candidatura, è di </a:t>
            </a:r>
            <a:r>
              <a:rPr lang="it-IT" sz="2900" b="1" dirty="0"/>
              <a:t>30 </a:t>
            </a:r>
            <a:r>
              <a:rPr lang="it-IT" sz="2900" b="1" dirty="0" smtClean="0"/>
              <a:t>punti</a:t>
            </a:r>
            <a:r>
              <a:rPr lang="it-IT" sz="2900" dirty="0" smtClean="0"/>
              <a:t>.</a:t>
            </a:r>
          </a:p>
          <a:p>
            <a:pPr lvl="1" algn="just"/>
            <a:r>
              <a:rPr lang="it-IT" sz="2900" dirty="0" smtClean="0"/>
              <a:t>A </a:t>
            </a:r>
            <a:r>
              <a:rPr lang="it-IT" sz="2900" dirty="0"/>
              <a:t>parità di punteggio è prioritaria la candidatura presentata con minore importo di investimento previsto e, in caso di ulteriore parità, la candidatura che è stata presentata per prima in base alla data e ora di ricezione della PEC</a:t>
            </a:r>
            <a:r>
              <a:rPr lang="it-IT" sz="2900" dirty="0" smtClean="0"/>
              <a:t>.</a:t>
            </a:r>
          </a:p>
          <a:p>
            <a:pPr algn="just"/>
            <a:endParaRPr lang="it-IT" sz="2200" dirty="0" smtClean="0"/>
          </a:p>
          <a:p>
            <a:pPr algn="just"/>
            <a:r>
              <a:rPr lang="it-IT" sz="3300" dirty="0" smtClean="0"/>
              <a:t>Il </a:t>
            </a:r>
            <a:r>
              <a:rPr lang="it-IT" sz="3300" dirty="0"/>
              <a:t>numero delle candidature ammissibili è determinato sulla base della dotazione finanziaria del </a:t>
            </a:r>
            <a:r>
              <a:rPr lang="it-IT" sz="3300" dirty="0" smtClean="0"/>
              <a:t>bando</a:t>
            </a:r>
            <a:endParaRPr lang="it-IT" sz="3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0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8E0000"/>
                </a:solidFill>
              </a:rPr>
              <a:t>COSA ACCADE DOPO …</a:t>
            </a:r>
            <a:endParaRPr lang="it-IT" b="1" dirty="0" smtClean="0">
              <a:solidFill>
                <a:srgbClr val="8E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4286250" cy="29337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5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8E0000"/>
                </a:solidFill>
              </a:rPr>
              <a:t>IL GAL TI ACCOMPAGNA…</a:t>
            </a:r>
          </a:p>
          <a:p>
            <a:pPr marL="0" indent="0" algn="r">
              <a:buNone/>
            </a:pPr>
            <a:r>
              <a:rPr lang="it-IT" b="1" dirty="0" smtClean="0">
                <a:solidFill>
                  <a:srgbClr val="8E0000"/>
                </a:solidFill>
              </a:rPr>
              <a:t>…</a:t>
            </a:r>
            <a:r>
              <a:rPr lang="it-IT" b="1" dirty="0" smtClean="0">
                <a:solidFill>
                  <a:srgbClr val="8E0000"/>
                </a:solidFill>
              </a:rPr>
              <a:t>NON TI LASCIA DA SOLO</a:t>
            </a:r>
            <a:endParaRPr lang="it-IT" b="1" dirty="0" smtClean="0">
              <a:solidFill>
                <a:srgbClr val="8E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8181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9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4200" b="1" dirty="0">
                <a:solidFill>
                  <a:srgbClr val="8E0000"/>
                </a:solidFill>
              </a:rPr>
              <a:t>ACCOMPAGNAMENTO DELLE CANDIDATURE </a:t>
            </a:r>
            <a:r>
              <a:rPr lang="it-IT" sz="4200" b="1" dirty="0" smtClean="0">
                <a:solidFill>
                  <a:srgbClr val="8E0000"/>
                </a:solidFill>
              </a:rPr>
              <a:t>AMMESSE …</a:t>
            </a:r>
          </a:p>
          <a:p>
            <a:pPr marL="0" indent="0">
              <a:buNone/>
            </a:pPr>
            <a:r>
              <a:rPr lang="it-IT" sz="4200" b="1" dirty="0" smtClean="0">
                <a:solidFill>
                  <a:srgbClr val="8E0000"/>
                </a:solidFill>
              </a:rPr>
              <a:t>	</a:t>
            </a:r>
            <a:r>
              <a:rPr lang="it-IT" dirty="0" smtClean="0"/>
              <a:t>Al </a:t>
            </a:r>
            <a:r>
              <a:rPr lang="it-IT" dirty="0"/>
              <a:t>termine della selezione delle candidature, </a:t>
            </a:r>
            <a:r>
              <a:rPr lang="it-IT" dirty="0" smtClean="0"/>
              <a:t>il </a:t>
            </a:r>
            <a:r>
              <a:rPr lang="it-IT" dirty="0"/>
              <a:t>GAL definirà il proprio progetto di accompagnamento confrontandosi con le esigenze espresse nelle candidature dei </a:t>
            </a:r>
            <a:r>
              <a:rPr lang="it-IT" dirty="0" err="1"/>
              <a:t>PdC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L’obiettivo della fase di accompagnamento è quello di supportare i partenariati promotori delle candidature ammesse attraverso una fase preliminare di incubazione in vista della definizione dei </a:t>
            </a:r>
            <a:r>
              <a:rPr lang="it-IT" dirty="0" err="1"/>
              <a:t>PdC</a:t>
            </a:r>
            <a:r>
              <a:rPr lang="it-IT" dirty="0"/>
              <a:t> </a:t>
            </a:r>
            <a:r>
              <a:rPr lang="it-IT" dirty="0" smtClean="0"/>
              <a:t>finali.</a:t>
            </a:r>
            <a:endParaRPr lang="it-IT" dirty="0"/>
          </a:p>
          <a:p>
            <a:pPr algn="just"/>
            <a:r>
              <a:rPr lang="it-IT" dirty="0"/>
              <a:t>Il progetto di accompagnamento sarà redatto dal GAL previo incontri di ascolto e di confronto con i tutti partenariati delle candidature ammesse alla fase di accompagnamento. Il progetto di accompagnamento sarà presentato e illustrato ai partenariati delle candidature ammesse e inviato a ciascun Capofila che lo sottoscriverà per presa visione e accettazione. </a:t>
            </a:r>
          </a:p>
          <a:p>
            <a:pPr algn="just"/>
            <a:r>
              <a:rPr lang="it-IT" dirty="0" smtClean="0"/>
              <a:t>Il GAL  accompagnerà il </a:t>
            </a:r>
            <a:r>
              <a:rPr lang="it-IT" dirty="0" err="1" smtClean="0"/>
              <a:t>partnariato</a:t>
            </a:r>
            <a:r>
              <a:rPr lang="it-IT" dirty="0" smtClean="0"/>
              <a:t> attraverso:</a:t>
            </a:r>
            <a:endParaRPr lang="it-IT" dirty="0"/>
          </a:p>
          <a:p>
            <a:pPr lvl="2" algn="just"/>
            <a:r>
              <a:rPr lang="it-IT" sz="2500" dirty="0"/>
              <a:t>attività inerenti la comunicazione e l’informazione (incluse la comunicazione e l’animazione digitale);</a:t>
            </a:r>
          </a:p>
          <a:p>
            <a:pPr lvl="2" algn="just"/>
            <a:r>
              <a:rPr lang="it-IT" sz="2500" dirty="0"/>
              <a:t>azioni di sensibilizzazione e informazione del territorio ed altre attività inerenti;</a:t>
            </a:r>
          </a:p>
          <a:p>
            <a:pPr lvl="2" algn="just"/>
            <a:r>
              <a:rPr lang="it-IT" sz="2500" dirty="0"/>
              <a:t>organizzazione e coordinamento delle attività di progettazione e di animazione (personale dipendente e collaboratori del GAL</a:t>
            </a:r>
            <a:r>
              <a:rPr lang="it-IT" sz="2500" dirty="0" smtClean="0"/>
              <a:t>).</a:t>
            </a:r>
            <a:endParaRPr lang="it-IT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8E0000"/>
                </a:solidFill>
              </a:rPr>
              <a:t>	…FINO ALLA PRESENTAZIONE DEL PROGETTO DI COMUNITA’</a:t>
            </a:r>
          </a:p>
          <a:p>
            <a:r>
              <a:rPr lang="it-IT" sz="2900" dirty="0" smtClean="0"/>
              <a:t>Al </a:t>
            </a:r>
            <a:r>
              <a:rPr lang="it-IT" sz="2900" dirty="0"/>
              <a:t>termine della fase di accompagnamento il GAL invia ai soggetti capofila delle candidature ammesse una comunicazione con cui indica le modalità e i termini di presentazione del Progetto di Comunità.</a:t>
            </a:r>
          </a:p>
          <a:p>
            <a:pPr marL="0" indent="0">
              <a:buNone/>
            </a:pPr>
            <a:endParaRPr lang="it-IT" sz="2900" dirty="0"/>
          </a:p>
          <a:p>
            <a:r>
              <a:rPr lang="it-IT" sz="2900" dirty="0"/>
              <a:t>I Progetti di Comunità dovranno essere redatti secondo il formulario che sarà fornito dal GAL Consorzio Appennino </a:t>
            </a:r>
            <a:r>
              <a:rPr lang="it-IT" sz="2900" dirty="0" smtClean="0"/>
              <a:t>Aretino. Il </a:t>
            </a:r>
            <a:r>
              <a:rPr lang="it-IT" sz="2900" dirty="0"/>
              <a:t>formulario deve essere sottoscritto dal soggetto capofila del partenariato</a:t>
            </a:r>
            <a:r>
              <a:rPr lang="it-IT" sz="2900" dirty="0" smtClean="0"/>
              <a:t>.</a:t>
            </a:r>
          </a:p>
          <a:p>
            <a:endParaRPr lang="it-IT" sz="2900" dirty="0" smtClean="0"/>
          </a:p>
          <a:p>
            <a:r>
              <a:rPr lang="it-IT" sz="2900" dirty="0" smtClean="0"/>
              <a:t>Al </a:t>
            </a:r>
            <a:r>
              <a:rPr lang="it-IT" sz="2900" dirty="0"/>
              <a:t>formulario deve essere allegato l’Accordo di Comunità firmato da tutti i partecipanti diretti e indiretti, nonché tutta la documentazione richiesta e relativa allo svolgimento delle azioni di animazione territoriale obbligatoriamente previste per l’informazione e la promozione del </a:t>
            </a:r>
            <a:r>
              <a:rPr lang="it-IT" sz="2900" dirty="0" err="1"/>
              <a:t>PdC</a:t>
            </a:r>
            <a:r>
              <a:rPr lang="it-IT" sz="2900" dirty="0"/>
              <a:t>.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Rettangolo 4"/>
          <p:cNvSpPr/>
          <p:nvPr/>
        </p:nvSpPr>
        <p:spPr>
          <a:xfrm>
            <a:off x="502225" y="2235871"/>
            <a:ext cx="2664295" cy="923330"/>
          </a:xfrm>
          <a:prstGeom prst="rect">
            <a:avLst/>
          </a:prstGeom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prstDash val="solid"/>
                </a:ln>
                <a:solidFill>
                  <a:srgbClr val="8E0000"/>
                </a:solidFill>
              </a:rPr>
              <a:t>FASE 2 </a:t>
            </a:r>
            <a:endParaRPr lang="it-IT" sz="5400" b="1" cap="none" spc="0" dirty="0">
              <a:ln>
                <a:prstDash val="solid"/>
              </a:ln>
              <a:solidFill>
                <a:srgbClr val="8E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54250"/>
            <a:ext cx="4244330" cy="28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800" b="1" dirty="0" smtClean="0">
                <a:solidFill>
                  <a:srgbClr val="8E0000"/>
                </a:solidFill>
              </a:rPr>
              <a:t>I FONDAMENTA </a:t>
            </a:r>
            <a:endParaRPr lang="it-IT" sz="3800" b="1" dirty="0" smtClean="0">
              <a:solidFill>
                <a:srgbClr val="8E0000"/>
              </a:solidFill>
            </a:endParaRPr>
          </a:p>
          <a:p>
            <a:pPr marL="0" indent="0">
              <a:buNone/>
            </a:pPr>
            <a:r>
              <a:rPr lang="it-IT" sz="3800" b="1" dirty="0">
                <a:solidFill>
                  <a:srgbClr val="8E0000"/>
                </a:solidFill>
              </a:rPr>
              <a:t>	</a:t>
            </a:r>
            <a:r>
              <a:rPr lang="it-IT" sz="3800" b="1" dirty="0" smtClean="0">
                <a:solidFill>
                  <a:srgbClr val="8E0000"/>
                </a:solidFill>
              </a:rPr>
              <a:t>	</a:t>
            </a:r>
            <a:r>
              <a:rPr lang="it-IT" sz="3800" b="1" dirty="0" smtClean="0">
                <a:solidFill>
                  <a:srgbClr val="8E0000"/>
                </a:solidFill>
              </a:rPr>
              <a:t>PER </a:t>
            </a:r>
            <a:r>
              <a:rPr lang="it-IT" sz="3800" b="1" dirty="0" smtClean="0">
                <a:solidFill>
                  <a:srgbClr val="8E0000"/>
                </a:solidFill>
              </a:rPr>
              <a:t>PRESENTARE il PROGETTO di COMUNITA’</a:t>
            </a:r>
          </a:p>
          <a:p>
            <a:pPr marL="0" indent="0">
              <a:buNone/>
            </a:pPr>
            <a:endParaRPr lang="it-IT" dirty="0" smtClean="0"/>
          </a:p>
          <a:p>
            <a:pPr algn="just"/>
            <a:r>
              <a:rPr lang="it-IT" dirty="0" smtClean="0"/>
              <a:t>Potranno </a:t>
            </a:r>
            <a:r>
              <a:rPr lang="it-IT" dirty="0"/>
              <a:t>presentare il </a:t>
            </a:r>
            <a:r>
              <a:rPr lang="it-IT" dirty="0" err="1"/>
              <a:t>PdC</a:t>
            </a:r>
            <a:r>
              <a:rPr lang="it-IT" dirty="0"/>
              <a:t> unicamente i partenariati che hanno beneficiato della attività di accompagnamento realizzata dal GAL Consorzio Appennino Aretino </a:t>
            </a:r>
          </a:p>
          <a:p>
            <a:pPr algn="just"/>
            <a:r>
              <a:rPr lang="it-IT" dirty="0"/>
              <a:t>Il partenariato che presenta la proposta definitiva di </a:t>
            </a:r>
            <a:r>
              <a:rPr lang="it-IT" dirty="0" err="1"/>
              <a:t>PdC</a:t>
            </a:r>
            <a:r>
              <a:rPr lang="it-IT" dirty="0"/>
              <a:t> deve essere composto da almeno 5 soggetti in qualità di partecipanti </a:t>
            </a:r>
            <a:r>
              <a:rPr lang="it-IT" dirty="0" smtClean="0"/>
              <a:t>diretti </a:t>
            </a:r>
            <a:r>
              <a:rPr lang="it-IT" dirty="0"/>
              <a:t>di cui almeno uno </a:t>
            </a:r>
            <a:r>
              <a:rPr lang="it-IT" dirty="0" smtClean="0"/>
              <a:t>privato. </a:t>
            </a:r>
          </a:p>
          <a:p>
            <a:pPr algn="just"/>
            <a:r>
              <a:rPr lang="it-IT" dirty="0" smtClean="0"/>
              <a:t>Il </a:t>
            </a:r>
            <a:r>
              <a:rPr lang="it-IT" dirty="0"/>
              <a:t>Capofila del </a:t>
            </a:r>
            <a:r>
              <a:rPr lang="it-IT" dirty="0" err="1"/>
              <a:t>PdC</a:t>
            </a:r>
            <a:r>
              <a:rPr lang="it-IT" dirty="0"/>
              <a:t> deve essere un partecipante diretto e provvede:</a:t>
            </a:r>
          </a:p>
          <a:p>
            <a:pPr lvl="1" algn="just"/>
            <a:r>
              <a:rPr lang="it-IT" sz="2600" dirty="0"/>
              <a:t>al coordinamento generale delle attività e ai rapporti con il GAL Consorzio Appennino per le diverse fasi dell’iter istruttorio </a:t>
            </a:r>
            <a:r>
              <a:rPr lang="it-IT" sz="2600" dirty="0" smtClean="0"/>
              <a:t>e curare </a:t>
            </a:r>
            <a:r>
              <a:rPr lang="it-IT" sz="2600" dirty="0"/>
              <a:t>i rapporti e le comunicazioni con tutti i soggetti partecipanti all’Accordo di </a:t>
            </a:r>
            <a:r>
              <a:rPr lang="it-IT" sz="2600" dirty="0" smtClean="0"/>
              <a:t>Comunità ……</a:t>
            </a:r>
            <a:endParaRPr lang="it-IT" sz="2600" dirty="0"/>
          </a:p>
          <a:p>
            <a:pPr algn="just"/>
            <a:r>
              <a:rPr lang="it-IT" dirty="0"/>
              <a:t>Per la presentazione del </a:t>
            </a:r>
            <a:r>
              <a:rPr lang="it-IT" dirty="0" err="1"/>
              <a:t>PdC</a:t>
            </a:r>
            <a:r>
              <a:rPr lang="it-IT" dirty="0"/>
              <a:t>, i soggetti partecipanti diretti e indiretti componenti del partenariato definitivo devono sottoscrivere un Accordo di Comunità che contiene gli impegni e gli obblighi di ciascun soggetto per il raggiungimento degli obiettivi fissati nell’accordo </a:t>
            </a:r>
            <a:r>
              <a:rPr lang="it-IT" dirty="0" smtClean="0"/>
              <a:t>stesso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2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8E0000"/>
                </a:solidFill>
              </a:rPr>
              <a:t>PROGETTI COMPLESSI </a:t>
            </a:r>
          </a:p>
          <a:p>
            <a:pPr algn="just"/>
            <a:r>
              <a:rPr lang="it-IT" dirty="0" smtClean="0"/>
              <a:t>che cercano di aiutare la realizzazione di servizi </a:t>
            </a:r>
            <a:r>
              <a:rPr lang="it-IT" dirty="0"/>
              <a:t>collettivi </a:t>
            </a:r>
            <a:r>
              <a:rPr lang="it-IT" dirty="0" smtClean="0"/>
              <a:t>in </a:t>
            </a:r>
            <a:r>
              <a:rPr lang="it-IT" dirty="0"/>
              <a:t>settori economici e socio-culturali del territorio di </a:t>
            </a:r>
            <a:r>
              <a:rPr lang="it-IT" dirty="0" smtClean="0"/>
              <a:t>intervento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43" y="4005064"/>
            <a:ext cx="3258233" cy="181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7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600" dirty="0"/>
              <a:t>I Progetti di Comunità dovranno essere redatti secondo il formulario che sarà fornito dal GAL Consorzio Appennino Aretino. Il formulario deve essere sottoscritto dal soggetto capofila del partenariato.</a:t>
            </a:r>
          </a:p>
          <a:p>
            <a:pPr algn="just"/>
            <a:endParaRPr lang="it-IT" sz="2600" dirty="0"/>
          </a:p>
          <a:p>
            <a:pPr algn="just"/>
            <a:r>
              <a:rPr lang="it-IT" sz="2600" dirty="0"/>
              <a:t>Al formulario deve essere allegato l’Accordo di Comunità firmato da tutti i partecipanti diretti e indiretti, nonché tutta la documentazione richiesta e relativa allo svolgimento delle azioni di animazione territoriale obbligatoriamente previste per l’informazione e la promozione del </a:t>
            </a:r>
            <a:r>
              <a:rPr lang="it-IT" sz="2600" dirty="0" err="1"/>
              <a:t>PdC</a:t>
            </a:r>
            <a:r>
              <a:rPr lang="it-IT" sz="2600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it-IT" sz="3800" b="1" dirty="0" smtClean="0">
                <a:solidFill>
                  <a:srgbClr val="8E0000"/>
                </a:solidFill>
              </a:rPr>
              <a:t>I PRINCIPI dei CRITERI di  VALUTAZIONE della FASE 2</a:t>
            </a:r>
          </a:p>
          <a:p>
            <a:pPr marL="0" lvl="0" indent="0">
              <a:buNone/>
            </a:pPr>
            <a:endParaRPr lang="it-IT" sz="3800" b="1" dirty="0" smtClean="0">
              <a:solidFill>
                <a:srgbClr val="8E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Composizione </a:t>
            </a:r>
            <a:r>
              <a:rPr lang="it-IT" dirty="0"/>
              <a:t>e rappresentatività del Partenariato proponente del Progetto di Comunità (di seguito </a:t>
            </a:r>
            <a:r>
              <a:rPr lang="it-IT" dirty="0" err="1"/>
              <a:t>PdC</a:t>
            </a:r>
            <a:r>
              <a:rPr lang="it-IT" dirty="0"/>
              <a:t>):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Significativa </a:t>
            </a:r>
            <a:r>
              <a:rPr lang="it-IT" dirty="0"/>
              <a:t>e reale adesione/sostegno al </a:t>
            </a:r>
            <a:r>
              <a:rPr lang="it-IT" dirty="0" err="1"/>
              <a:t>PdC</a:t>
            </a:r>
            <a:r>
              <a:rPr lang="it-IT" dirty="0"/>
              <a:t> anche di cittadini e altri soggetti non beneficiari del contributo oggetto della richiesta di aiuto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Requisiti </a:t>
            </a:r>
            <a:r>
              <a:rPr lang="it-IT" dirty="0"/>
              <a:t>di contenuto e qualità del </a:t>
            </a:r>
            <a:r>
              <a:rPr lang="it-IT" dirty="0" err="1"/>
              <a:t>PdC</a:t>
            </a:r>
            <a:r>
              <a:rPr lang="it-IT" dirty="0"/>
              <a:t> presentato: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/>
              <a:t>Qualità del processo partecipativo attivato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/>
              <a:t>Rilevanza sociale delle iniziative previste dal </a:t>
            </a:r>
            <a:r>
              <a:rPr lang="it-IT" dirty="0" err="1"/>
              <a:t>PdC</a:t>
            </a:r>
            <a:r>
              <a:rPr lang="it-IT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Coinvolgimento </a:t>
            </a:r>
            <a:r>
              <a:rPr lang="it-IT" dirty="0"/>
              <a:t>di nuove imprese, start up e/o  imprese innovative create/avviate nel periodo intercorso tra l’approvazione della versione 9.1 del PSR della Regione Toscana (16/10/2020) e il momento di presentazione del PDC per l’accesso alla sotto-azione B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/>
              <a:t>Localizzazione dell'investimento: il principio premia gli investimenti che ricadono su territori che, nella graduatoria di cui all'art. 80 della LR 68/2011 e </a:t>
            </a:r>
            <a:r>
              <a:rPr lang="it-IT" dirty="0" err="1"/>
              <a:t>s.m.i.</a:t>
            </a:r>
            <a:r>
              <a:rPr lang="it-IT" dirty="0"/>
              <a:t>, hanno un indicatore unitario del disagio superiore alla media regionale: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/>
              <a:t>Integrazione con altri progetti relativi ad altri programmi strategici per il territorio di riferimento: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progetto ha effetti positivi in termini di mitigazione/adattamento riguardo ai cambiamenti climatici: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it-IT" sz="2400" dirty="0"/>
          </a:p>
          <a:p>
            <a:pPr marL="0" indent="0" algn="just">
              <a:buNone/>
            </a:pPr>
            <a:r>
              <a:rPr lang="it-IT" sz="2800" b="1" dirty="0" smtClean="0">
                <a:solidFill>
                  <a:srgbClr val="8E0000"/>
                </a:solidFill>
              </a:rPr>
              <a:t>PRESENTATO IL PROGETTO DI COMUNITA’ </a:t>
            </a:r>
          </a:p>
          <a:p>
            <a:pPr marL="0" indent="0" algn="just">
              <a:buNone/>
            </a:pPr>
            <a:endParaRPr lang="it-IT" sz="2400" dirty="0" smtClean="0"/>
          </a:p>
          <a:p>
            <a:pPr algn="just"/>
            <a:r>
              <a:rPr lang="it-IT" sz="2400" dirty="0" smtClean="0"/>
              <a:t>Il </a:t>
            </a:r>
            <a:r>
              <a:rPr lang="it-IT" sz="2400" dirty="0"/>
              <a:t>GAL verifica il rispetto dei criteri di ammissibilità e in caso di esito positivo i </a:t>
            </a:r>
            <a:r>
              <a:rPr lang="it-IT" sz="2400" dirty="0" err="1"/>
              <a:t>PdC</a:t>
            </a:r>
            <a:r>
              <a:rPr lang="it-IT" sz="2400" dirty="0"/>
              <a:t> saranno </a:t>
            </a:r>
            <a:r>
              <a:rPr lang="it-IT" sz="2400" dirty="0" smtClean="0"/>
              <a:t>controllati </a:t>
            </a:r>
            <a:r>
              <a:rPr lang="it-IT" sz="2400" dirty="0"/>
              <a:t>dalla Commissione di Valutazione che </a:t>
            </a:r>
            <a:r>
              <a:rPr lang="it-IT" sz="2400" dirty="0" smtClean="0"/>
              <a:t>esamina </a:t>
            </a:r>
            <a:r>
              <a:rPr lang="it-IT" sz="2400" dirty="0"/>
              <a:t>i Progetti di Comunità (</a:t>
            </a:r>
            <a:r>
              <a:rPr lang="it-IT" sz="2400" dirty="0" err="1"/>
              <a:t>PdC</a:t>
            </a:r>
            <a:r>
              <a:rPr lang="it-IT" sz="2400" dirty="0"/>
              <a:t>) sulla base dei criteri di selezione  specifici della FASE 2. 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 smtClean="0">
                <a:solidFill>
                  <a:srgbClr val="8E0000"/>
                </a:solidFill>
              </a:rPr>
              <a:t>LA SELEZIONE DEI PROGETTI di COMUNITA’ </a:t>
            </a:r>
          </a:p>
          <a:p>
            <a:pPr algn="just"/>
            <a:r>
              <a:rPr lang="it-IT" sz="1800" dirty="0" smtClean="0"/>
              <a:t>Gli </a:t>
            </a:r>
            <a:r>
              <a:rPr lang="it-IT" sz="1800" dirty="0"/>
              <a:t>esiti della valutazione effettuata dalla Commissione di Valutazione devono essere approvati dal GAL tramite idoneo atto in cui siano riportati:</a:t>
            </a:r>
          </a:p>
          <a:p>
            <a:pPr lvl="1" algn="just"/>
            <a:r>
              <a:rPr lang="it-IT" sz="1400" dirty="0"/>
              <a:t>la graduatoria, in base al totale del punteggio ottenuto dalla somma dei valori attribuiti ai singoli criteri, delle candidature ammissibili e potenzialmente finanziabili e candidature ammissibili ma non finanziabili per carenza di risorse;</a:t>
            </a:r>
          </a:p>
          <a:p>
            <a:pPr lvl="1" algn="just"/>
            <a:r>
              <a:rPr lang="it-IT" sz="1400" dirty="0"/>
              <a:t>l’elenco delle candidature non ammissibili.</a:t>
            </a:r>
          </a:p>
          <a:p>
            <a:pPr algn="just"/>
            <a:r>
              <a:rPr lang="it-IT" sz="1800" dirty="0"/>
              <a:t>Il numero delle candidature ammissibili e potenzialmente finanziabili è determinato sulla base della dotazione finanziaria del bando </a:t>
            </a:r>
            <a:r>
              <a:rPr lang="it-IT" sz="1800" dirty="0" smtClean="0"/>
              <a:t>specificata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8E0000"/>
                </a:solidFill>
              </a:rPr>
              <a:t>SIAMO QUASI AL TRAGUARDO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All’esito </a:t>
            </a:r>
            <a:r>
              <a:rPr lang="it-IT" sz="2000" dirty="0"/>
              <a:t>della graduatoria di valutazione dei </a:t>
            </a:r>
            <a:r>
              <a:rPr lang="it-IT" sz="2000" dirty="0" err="1"/>
              <a:t>PdC</a:t>
            </a:r>
            <a:r>
              <a:rPr lang="it-IT" sz="2000" dirty="0"/>
              <a:t> risultati potenzialmente finanziabili il GAL comunica al  Capofila i termini entro cui presentare sul Sistema Informativo di ARTEA la domanda di aiuto relativa al Progetto di </a:t>
            </a:r>
            <a:r>
              <a:rPr lang="it-IT" sz="2000" dirty="0" smtClean="0"/>
              <a:t>Comunità.</a:t>
            </a:r>
          </a:p>
          <a:p>
            <a:pPr algn="just"/>
            <a:r>
              <a:rPr lang="it-IT" sz="2000" dirty="0"/>
              <a:t>La domanda di aiuto viene presentata dal Capofila 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19689"/>
            <a:ext cx="3024336" cy="18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8E0000"/>
                </a:solidFill>
              </a:rPr>
              <a:t>SIAMO QUASI AL TRAGUARDO</a:t>
            </a:r>
          </a:p>
          <a:p>
            <a:pPr algn="just"/>
            <a:r>
              <a:rPr lang="it-IT" sz="2000" dirty="0" smtClean="0"/>
              <a:t>L’istruttoria </a:t>
            </a:r>
            <a:r>
              <a:rPr lang="it-IT" sz="2000" dirty="0"/>
              <a:t>tecnica dell’ammissibilità delle spese previste dal Progetto di Comunità viene svolta dal GAL</a:t>
            </a:r>
          </a:p>
          <a:p>
            <a:pPr algn="just"/>
            <a:r>
              <a:rPr lang="it-IT" sz="2000" dirty="0"/>
              <a:t>A seguito dell’esito positivo dell’istruttoria delle domande di aiuto, il GAL Consorzio Appennino Aretino  provvede a predisporre l’atto di assegnazione del contributo per le domande risultate finanziabili che verrà emesso a favore del Capofila</a:t>
            </a:r>
            <a:r>
              <a:rPr lang="it-IT" sz="2000" dirty="0" smtClean="0"/>
              <a:t>.</a:t>
            </a:r>
          </a:p>
          <a:p>
            <a:pPr algn="just"/>
            <a:r>
              <a:rPr lang="it-IT" sz="2000" dirty="0" smtClean="0"/>
              <a:t>A questo punto il </a:t>
            </a:r>
            <a:r>
              <a:rPr lang="it-IT" sz="2000" dirty="0" err="1" smtClean="0"/>
              <a:t>PdC</a:t>
            </a:r>
            <a:r>
              <a:rPr lang="it-IT" sz="2000" dirty="0" smtClean="0"/>
              <a:t> può attuarsi</a:t>
            </a:r>
          </a:p>
          <a:p>
            <a:pPr algn="just"/>
            <a:endParaRPr lang="it-IT" sz="20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25144"/>
            <a:ext cx="3295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8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Alcune immagini e disegni utilizzati sono stati reperiti on line tramite foto stock gratuite</a:t>
            </a:r>
            <a:endParaRPr lang="it-IT" sz="20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4" y="1772816"/>
            <a:ext cx="3637138" cy="15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5352"/>
            <a:ext cx="3308250" cy="7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8E0000"/>
                </a:solidFill>
              </a:rPr>
              <a:t>PROGETTI DI COMUNITA’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8E0000"/>
                </a:solidFill>
              </a:rPr>
              <a:t>…SU CHE COSA ???</a:t>
            </a:r>
          </a:p>
          <a:p>
            <a:pPr marL="0" indent="0" algn="r">
              <a:buNone/>
            </a:pPr>
            <a:r>
              <a:rPr lang="it-IT" b="1" dirty="0" smtClean="0">
                <a:solidFill>
                  <a:srgbClr val="8E0000"/>
                </a:solidFill>
              </a:rPr>
              <a:t>…QUALI LE NECESSITA’, I BISOGNI…??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592288" cy="24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4600" b="1" dirty="0" smtClean="0">
                <a:solidFill>
                  <a:srgbClr val="8E0000"/>
                </a:solidFill>
              </a:rPr>
              <a:t>I TEMATISMI </a:t>
            </a:r>
            <a:r>
              <a:rPr lang="it-IT" sz="4600" b="1" dirty="0" smtClean="0">
                <a:solidFill>
                  <a:srgbClr val="8E0000"/>
                </a:solidFill>
              </a:rPr>
              <a:t>del Progetto di Comunità</a:t>
            </a:r>
            <a:endParaRPr lang="it-IT" sz="4600" b="1" dirty="0" smtClean="0">
              <a:solidFill>
                <a:srgbClr val="8E0000"/>
              </a:solidFill>
            </a:endParaRPr>
          </a:p>
          <a:p>
            <a:pPr lvl="0" algn="just"/>
            <a:r>
              <a:rPr lang="it-IT" b="1" dirty="0"/>
              <a:t>Comunità del cibo </a:t>
            </a:r>
            <a:r>
              <a:rPr lang="it-IT" dirty="0"/>
              <a:t>– Filiere del cibo e sistemi alimentari</a:t>
            </a:r>
          </a:p>
          <a:p>
            <a:pPr lvl="0" algn="just"/>
            <a:r>
              <a:rPr lang="it-IT" b="1" dirty="0"/>
              <a:t>Comunità dell’identità e della memoria</a:t>
            </a:r>
            <a:r>
              <a:rPr lang="it-IT" dirty="0"/>
              <a:t> – Culture, tradizioni e contaminazioni;</a:t>
            </a:r>
          </a:p>
          <a:p>
            <a:pPr lvl="0" algn="just"/>
            <a:r>
              <a:rPr lang="it-IT" b="1" dirty="0"/>
              <a:t>Comunità di accoglienza e inclusione </a:t>
            </a:r>
            <a:r>
              <a:rPr lang="it-IT" dirty="0"/>
              <a:t>- Accoglienza e inclusione sociale;</a:t>
            </a:r>
          </a:p>
          <a:p>
            <a:pPr lvl="0" algn="just"/>
            <a:r>
              <a:rPr lang="it-IT" b="1" dirty="0"/>
              <a:t>Comunità del turismo rurale </a:t>
            </a:r>
            <a:r>
              <a:rPr lang="it-IT" dirty="0"/>
              <a:t>- Turismo sostenibile, di prossimità, turismo lento;</a:t>
            </a:r>
          </a:p>
          <a:p>
            <a:pPr lvl="0" algn="just"/>
            <a:r>
              <a:rPr lang="it-IT" b="1" dirty="0"/>
              <a:t>Comunità di rigenerazione territoriale </a:t>
            </a:r>
            <a:r>
              <a:rPr lang="it-IT" dirty="0"/>
              <a:t>- Rigenerazione di spazi e beni pubblici e privati;</a:t>
            </a:r>
          </a:p>
          <a:p>
            <a:pPr lvl="0" algn="just"/>
            <a:r>
              <a:rPr lang="it-IT" b="1" dirty="0"/>
              <a:t>Comunità digitali </a:t>
            </a:r>
            <a:r>
              <a:rPr lang="it-IT" dirty="0"/>
              <a:t>- Innovazione digitale e servizi </a:t>
            </a:r>
            <a:r>
              <a:rPr lang="it-IT" dirty="0" err="1"/>
              <a:t>smart</a:t>
            </a:r>
            <a:r>
              <a:rPr lang="it-IT" dirty="0"/>
              <a:t>;</a:t>
            </a:r>
          </a:p>
          <a:p>
            <a:pPr algn="just"/>
            <a:r>
              <a:rPr lang="it-IT" b="1" dirty="0"/>
              <a:t>Comunità verdi </a:t>
            </a:r>
            <a:r>
              <a:rPr lang="it-IT" dirty="0"/>
              <a:t>- Servizi eco-sistemici, economia circolare e </a:t>
            </a:r>
            <a:r>
              <a:rPr lang="it-IT" dirty="0" err="1"/>
              <a:t>bio</a:t>
            </a:r>
            <a:r>
              <a:rPr lang="it-IT" dirty="0"/>
              <a:t>- economia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3" y="1628800"/>
            <a:ext cx="734404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500" b="1" dirty="0" smtClean="0">
                <a:solidFill>
                  <a:srgbClr val="8E0000"/>
                </a:solidFill>
              </a:rPr>
              <a:t>DOTAZIONE</a:t>
            </a:r>
          </a:p>
          <a:p>
            <a:pPr algn="just"/>
            <a:r>
              <a:rPr lang="it-IT" sz="2800" dirty="0"/>
              <a:t>L’importo complessivo dei fondi messi a disposizione per il presente bando è pari ad </a:t>
            </a:r>
            <a:r>
              <a:rPr lang="it-IT" sz="2800" b="1" dirty="0"/>
              <a:t>euro 300.000,00</a:t>
            </a:r>
            <a:r>
              <a:rPr lang="it-IT" sz="2800" dirty="0"/>
              <a:t> salvo ulteriori integrazioni disposte dal Consiglio di Amministrazione del GAL Consorzio Appennino Aretino</a:t>
            </a:r>
          </a:p>
          <a:p>
            <a:pPr marL="0" indent="0" algn="just">
              <a:buNone/>
            </a:pPr>
            <a:endParaRPr lang="it-IT" sz="2800" dirty="0" smtClean="0"/>
          </a:p>
          <a:p>
            <a:pPr algn="just"/>
            <a:endParaRPr lang="it-IT" sz="2800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3578"/>
            <a:ext cx="3096344" cy="162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100" b="1" dirty="0" smtClean="0">
                <a:solidFill>
                  <a:srgbClr val="8E0000"/>
                </a:solidFill>
              </a:rPr>
              <a:t>I </a:t>
            </a:r>
            <a:r>
              <a:rPr lang="it-IT" sz="4100" b="1" dirty="0" smtClean="0">
                <a:solidFill>
                  <a:srgbClr val="8E0000"/>
                </a:solidFill>
              </a:rPr>
              <a:t>BENEFICIARI – IL PARTENARIATO</a:t>
            </a:r>
            <a:endParaRPr lang="it-IT" sz="4100" b="1" dirty="0" smtClean="0">
              <a:solidFill>
                <a:srgbClr val="8E0000"/>
              </a:solidFill>
            </a:endParaRPr>
          </a:p>
          <a:p>
            <a:pPr marL="0" indent="0" algn="just">
              <a:buNone/>
            </a:pPr>
            <a:r>
              <a:rPr lang="it-IT" dirty="0" smtClean="0"/>
              <a:t>Sono </a:t>
            </a:r>
            <a:r>
              <a:rPr lang="it-IT" dirty="0"/>
              <a:t>beneficiari del presente bando:</a:t>
            </a:r>
          </a:p>
          <a:p>
            <a:pPr lvl="2" algn="just"/>
            <a:r>
              <a:rPr lang="it-IT" sz="2700" b="1" dirty="0"/>
              <a:t>Partenariati privati o pubblico-privati</a:t>
            </a:r>
            <a:r>
              <a:rPr lang="it-IT" dirty="0"/>
              <a:t> che individuano un Capofila come previsto dal Reg. UE 1303/2013 art. 63 paragrafo 1 e 2</a:t>
            </a:r>
            <a:r>
              <a:rPr lang="it-IT" dirty="0" smtClean="0"/>
              <a:t>.</a:t>
            </a:r>
          </a:p>
          <a:p>
            <a:pPr lvl="1" algn="just"/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4464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5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003232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100" b="1" dirty="0" smtClean="0">
                <a:solidFill>
                  <a:srgbClr val="8E0000"/>
                </a:solidFill>
              </a:rPr>
              <a:t>I </a:t>
            </a:r>
            <a:r>
              <a:rPr lang="it-IT" sz="4100" b="1" dirty="0" smtClean="0">
                <a:solidFill>
                  <a:srgbClr val="8E0000"/>
                </a:solidFill>
              </a:rPr>
              <a:t>BENEFICIARI – IL PARTENARIATO</a:t>
            </a:r>
            <a:endParaRPr lang="it-IT" sz="4100" b="1" dirty="0" smtClean="0">
              <a:solidFill>
                <a:srgbClr val="8E0000"/>
              </a:solidFill>
            </a:endParaRPr>
          </a:p>
          <a:p>
            <a:pPr lvl="1" algn="just"/>
            <a:endParaRPr lang="it-IT" sz="1800" dirty="0" smtClean="0"/>
          </a:p>
          <a:p>
            <a:pPr algn="just"/>
            <a:r>
              <a:rPr lang="it-IT" sz="2800" dirty="0" smtClean="0"/>
              <a:t>Il </a:t>
            </a:r>
            <a:r>
              <a:rPr lang="it-IT" sz="2800" dirty="0"/>
              <a:t>partenariato privato o pubblico-privato può essere composto da partecipanti diretti e indiretti. </a:t>
            </a:r>
          </a:p>
          <a:p>
            <a:pPr algn="just"/>
            <a:r>
              <a:rPr lang="it-IT" sz="2800" dirty="0"/>
              <a:t>Solo i partecipanti diretti sono beneficiari dell’aiuto </a:t>
            </a:r>
            <a:endParaRPr lang="it-IT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97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025692"/>
            <a:ext cx="3157066" cy="208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2488</Words>
  <Application>Microsoft Office PowerPoint</Application>
  <PresentationFormat>Presentazione su schermo (4:3)</PresentationFormat>
  <Paragraphs>284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L’Azione Specifica LEADER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simona.coianiz</dc:creator>
  <cp:lastModifiedBy>simona.coianiz</cp:lastModifiedBy>
  <cp:revision>59</cp:revision>
  <dcterms:created xsi:type="dcterms:W3CDTF">2022-03-04T07:31:33Z</dcterms:created>
  <dcterms:modified xsi:type="dcterms:W3CDTF">2022-03-09T11:35:45Z</dcterms:modified>
</cp:coreProperties>
</file>